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9" r:id="rId2"/>
    <p:sldId id="262" r:id="rId3"/>
    <p:sldId id="287" r:id="rId4"/>
    <p:sldId id="288" r:id="rId5"/>
    <p:sldId id="289" r:id="rId6"/>
    <p:sldId id="291" r:id="rId7"/>
    <p:sldId id="290" r:id="rId8"/>
    <p:sldId id="281" r:id="rId9"/>
    <p:sldId id="292" r:id="rId10"/>
    <p:sldId id="293" r:id="rId11"/>
    <p:sldId id="295" r:id="rId12"/>
    <p:sldId id="296" r:id="rId13"/>
    <p:sldId id="294" r:id="rId14"/>
    <p:sldId id="282" r:id="rId15"/>
    <p:sldId id="283" r:id="rId16"/>
    <p:sldId id="297" r:id="rId17"/>
    <p:sldId id="298" r:id="rId18"/>
    <p:sldId id="284" r:id="rId19"/>
    <p:sldId id="299" r:id="rId20"/>
    <p:sldId id="300" r:id="rId21"/>
    <p:sldId id="301" r:id="rId22"/>
    <p:sldId id="303" r:id="rId23"/>
    <p:sldId id="304" r:id="rId24"/>
    <p:sldId id="306" r:id="rId25"/>
    <p:sldId id="307" r:id="rId26"/>
    <p:sldId id="316" r:id="rId27"/>
    <p:sldId id="278" r:id="rId28"/>
    <p:sldId id="286" r:id="rId29"/>
    <p:sldId id="309" r:id="rId30"/>
    <p:sldId id="310" r:id="rId31"/>
    <p:sldId id="311" r:id="rId32"/>
    <p:sldId id="312" r:id="rId33"/>
    <p:sldId id="319" r:id="rId34"/>
    <p:sldId id="321" r:id="rId35"/>
    <p:sldId id="320" r:id="rId36"/>
    <p:sldId id="318" r:id="rId37"/>
    <p:sldId id="313" r:id="rId38"/>
    <p:sldId id="308" r:id="rId39"/>
    <p:sldId id="314" r:id="rId40"/>
    <p:sldId id="315" r:id="rId41"/>
    <p:sldId id="276" r:id="rId42"/>
    <p:sldId id="277" r:id="rId43"/>
    <p:sldId id="31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2"/>
            <p14:sldId id="287"/>
            <p14:sldId id="288"/>
            <p14:sldId id="289"/>
            <p14:sldId id="291"/>
            <p14:sldId id="290"/>
            <p14:sldId id="281"/>
            <p14:sldId id="292"/>
            <p14:sldId id="293"/>
            <p14:sldId id="295"/>
            <p14:sldId id="296"/>
            <p14:sldId id="294"/>
            <p14:sldId id="282"/>
            <p14:sldId id="283"/>
            <p14:sldId id="297"/>
            <p14:sldId id="298"/>
            <p14:sldId id="284"/>
            <p14:sldId id="299"/>
            <p14:sldId id="300"/>
            <p14:sldId id="301"/>
            <p14:sldId id="303"/>
            <p14:sldId id="304"/>
            <p14:sldId id="306"/>
            <p14:sldId id="307"/>
            <p14:sldId id="316"/>
          </p14:sldIdLst>
        </p14:section>
        <p14:section name="Appendix" id="{3F78B471-41DA-46F2-A8E4-97E471896AB3}">
          <p14:sldIdLst>
            <p14:sldId id="278"/>
          </p14:sldIdLst>
        </p14:section>
        <p14:section name="Topic 1" id="{6D9936A3-3945-4757-BC8B-B5C252D8E036}">
          <p14:sldIdLst>
            <p14:sldId id="286"/>
            <p14:sldId id="309"/>
            <p14:sldId id="310"/>
            <p14:sldId id="311"/>
            <p14:sldId id="312"/>
            <p14:sldId id="319"/>
            <p14:sldId id="321"/>
            <p14:sldId id="320"/>
            <p14:sldId id="318"/>
            <p14:sldId id="313"/>
            <p14:sldId id="308"/>
            <p14:sldId id="314"/>
            <p14:sldId id="315"/>
          </p14:sldIdLst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6"/>
            <p14:sldId id="277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889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2800" dirty="0" err="1" smtClean="0"/>
            <a:t>NeQuick</a:t>
          </a:r>
          <a:r>
            <a:rPr lang="en-US" sz="2800" dirty="0" smtClean="0"/>
            <a:t> 2 main functions and subroutines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2800" dirty="0" smtClean="0"/>
            <a:t>Guide to different uses of </a:t>
          </a:r>
          <a:r>
            <a:rPr lang="en-US" sz="2800" dirty="0" err="1" smtClean="0"/>
            <a:t>NeQuick</a:t>
          </a:r>
          <a:r>
            <a:rPr lang="en-US" sz="2800" dirty="0" smtClean="0"/>
            <a:t>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800" dirty="0" smtClean="0"/>
            <a:t>General model code description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13DB44DE-1843-4E67-9A6B-66A8EDBB8EAD}">
      <dgm:prSet phldrT="[Text]" custT="1"/>
      <dgm:spPr/>
      <dgm:t>
        <a:bodyPr/>
        <a:lstStyle/>
        <a:p>
          <a:r>
            <a:rPr lang="en-US" sz="4400" dirty="0" smtClean="0"/>
            <a:t>4</a:t>
          </a:r>
          <a:endParaRPr lang="en-US" sz="4400" dirty="0"/>
        </a:p>
      </dgm:t>
    </dgm:pt>
    <dgm:pt modelId="{361838E1-7783-4B54-8039-EAFD14C2C5CC}" type="parTrans" cxnId="{F9086373-4F1F-41BF-AFB5-4EA19A5B24E4}">
      <dgm:prSet/>
      <dgm:spPr/>
      <dgm:t>
        <a:bodyPr/>
        <a:lstStyle/>
        <a:p>
          <a:endParaRPr lang="en-US"/>
        </a:p>
      </dgm:t>
    </dgm:pt>
    <dgm:pt modelId="{0D74877E-D44F-4F99-A319-3C177D073E78}" type="sibTrans" cxnId="{F9086373-4F1F-41BF-AFB5-4EA19A5B24E4}">
      <dgm:prSet/>
      <dgm:spPr/>
      <dgm:t>
        <a:bodyPr/>
        <a:lstStyle/>
        <a:p>
          <a:endParaRPr lang="en-US"/>
        </a:p>
      </dgm:t>
    </dgm:pt>
    <dgm:pt modelId="{26A618DD-B3C2-4CC2-9859-9B0BF801844A}">
      <dgm:prSet phldrT="[Text]" custT="1"/>
      <dgm:spPr/>
      <dgm:t>
        <a:bodyPr/>
        <a:lstStyle/>
        <a:p>
          <a:r>
            <a:rPr lang="en-US" sz="2800" dirty="0" smtClean="0"/>
            <a:t>Guide to compiling and running</a:t>
          </a:r>
          <a:endParaRPr lang="en-US" sz="2800" dirty="0"/>
        </a:p>
      </dgm:t>
    </dgm:pt>
    <dgm:pt modelId="{EB0A3390-ACBB-4C39-81AA-83A5F9320060}" type="parTrans" cxnId="{B3169EFD-27A7-457E-9B21-127530BAC7CF}">
      <dgm:prSet/>
      <dgm:spPr/>
      <dgm:t>
        <a:bodyPr/>
        <a:lstStyle/>
        <a:p>
          <a:endParaRPr lang="en-US"/>
        </a:p>
      </dgm:t>
    </dgm:pt>
    <dgm:pt modelId="{0717DB0B-931D-48C5-9442-C984CFF2D39A}" type="sibTrans" cxnId="{B3169EFD-27A7-457E-9B21-127530BAC7CF}">
      <dgm:prSet/>
      <dgm:spPr/>
      <dgm:t>
        <a:bodyPr/>
        <a:lstStyle/>
        <a:p>
          <a:endParaRPr lang="en-US"/>
        </a:p>
      </dgm:t>
    </dgm:pt>
    <dgm:pt modelId="{FCD14ECD-985B-4CEB-BA2A-B35D5B2D87A7}">
      <dgm:prSet phldrT="[Text]" custT="1"/>
      <dgm:spPr/>
      <dgm:t>
        <a:bodyPr/>
        <a:lstStyle/>
        <a:p>
          <a:pPr marL="280988" indent="-280988"/>
          <a:r>
            <a:rPr lang="en-US" sz="2800" dirty="0" smtClean="0"/>
            <a:t>Package content</a:t>
          </a:r>
          <a:endParaRPr lang="en-US" sz="2800" dirty="0"/>
        </a:p>
      </dgm:t>
    </dgm:pt>
    <dgm:pt modelId="{7DC597AB-D212-4E77-86C1-A829986C580F}" type="parTrans" cxnId="{BB5352D4-AA8F-44E8-A256-C3EAD1CA00FF}">
      <dgm:prSet/>
      <dgm:spPr/>
    </dgm:pt>
    <dgm:pt modelId="{F8E528B3-B84C-4F3A-93BE-E254DC22F86E}" type="sibTrans" cxnId="{BB5352D4-AA8F-44E8-A256-C3EAD1CA00FF}">
      <dgm:prSet/>
      <dgm:spPr/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4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A6F4CB-0436-49E1-A774-D1F1D1922FB0}" type="pres">
      <dgm:prSet presAssocID="{88B75C29-8054-417D-BCE3-878A55118F6D}" presName="sp" presStyleCnt="0"/>
      <dgm:spPr/>
    </dgm:pt>
    <dgm:pt modelId="{549A8D18-82FF-46CB-B5D7-3018B5624FD5}" type="pres">
      <dgm:prSet presAssocID="{13DB44DE-1843-4E67-9A6B-66A8EDBB8EAD}" presName="linNode" presStyleCnt="0"/>
      <dgm:spPr/>
    </dgm:pt>
    <dgm:pt modelId="{1CD051B5-8FC2-4AC7-A063-EAA1AE857265}" type="pres">
      <dgm:prSet presAssocID="{13DB44DE-1843-4E67-9A6B-66A8EDBB8EAD}" presName="parentText" presStyleLbl="node1" presStyleIdx="3" presStyleCnt="4" custScaleX="5138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FD7E1AB-5DF3-47A2-9407-661FD6CFBB25}" type="pres">
      <dgm:prSet presAssocID="{13DB44DE-1843-4E67-9A6B-66A8EDBB8EAD}" presName="descendantText" presStyleLbl="alignAccFollowNode1" presStyleIdx="3" presStyleCnt="4" custScaleX="129655" custScaleY="116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BB5352D4-AA8F-44E8-A256-C3EAD1CA00FF}" srcId="{74EE5CD8-078F-4590-BF9C-A341A294A016}" destId="{FCD14ECD-985B-4CEB-BA2A-B35D5B2D87A7}" srcOrd="1" destOrd="0" parTransId="{7DC597AB-D212-4E77-86C1-A829986C580F}" sibTransId="{F8E528B3-B84C-4F3A-93BE-E254DC22F86E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0C0460C3-68CD-45BB-86A9-CB7CE74E9C84}" type="presOf" srcId="{26A618DD-B3C2-4CC2-9859-9B0BF801844A}" destId="{CFD7E1AB-5DF3-47A2-9407-661FD6CFBB25}" srcOrd="0" destOrd="0" presId="urn:microsoft.com/office/officeart/2005/8/layout/vList5"/>
    <dgm:cxn modelId="{B3169EFD-27A7-457E-9B21-127530BAC7CF}" srcId="{13DB44DE-1843-4E67-9A6B-66A8EDBB8EAD}" destId="{26A618DD-B3C2-4CC2-9859-9B0BF801844A}" srcOrd="0" destOrd="0" parTransId="{EB0A3390-ACBB-4C39-81AA-83A5F9320060}" sibTransId="{0717DB0B-931D-48C5-9442-C984CFF2D39A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F9086373-4F1F-41BF-AFB5-4EA19A5B24E4}" srcId="{F6FEADD9-F67D-41F5-BA4C-3C84956E7F46}" destId="{13DB44DE-1843-4E67-9A6B-66A8EDBB8EAD}" srcOrd="3" destOrd="0" parTransId="{361838E1-7783-4B54-8039-EAFD14C2C5CC}" sibTransId="{0D74877E-D44F-4F99-A319-3C177D073E78}"/>
    <dgm:cxn modelId="{C26292E8-2BD9-4445-A53A-636FE510ED2B}" type="presOf" srcId="{13DB44DE-1843-4E67-9A6B-66A8EDBB8EAD}" destId="{1CD051B5-8FC2-4AC7-A063-EAA1AE857265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735D0E90-7170-4674-B941-9960076103CE}" type="presOf" srcId="{FCD14ECD-985B-4CEB-BA2A-B35D5B2D87A7}" destId="{D54B1729-BC98-42C1-9C6C-D65DCBA4358F}" srcOrd="0" destOrd="1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  <dgm:cxn modelId="{77AFD985-EC52-4808-B3C3-C54DBB599C8E}" type="presParOf" srcId="{AAE7A1E6-6847-453D-B55B-8A82BF138C1D}" destId="{70A6F4CB-0436-49E1-A774-D1F1D1922FB0}" srcOrd="5" destOrd="0" presId="urn:microsoft.com/office/officeart/2005/8/layout/vList5"/>
    <dgm:cxn modelId="{25D5A805-445D-441F-832F-98896741E550}" type="presParOf" srcId="{AAE7A1E6-6847-453D-B55B-8A82BF138C1D}" destId="{549A8D18-82FF-46CB-B5D7-3018B5624FD5}" srcOrd="6" destOrd="0" presId="urn:microsoft.com/office/officeart/2005/8/layout/vList5"/>
    <dgm:cxn modelId="{568AE9E8-99F9-4A06-8EB7-B26C5B969942}" type="presParOf" srcId="{549A8D18-82FF-46CB-B5D7-3018B5624FD5}" destId="{1CD051B5-8FC2-4AC7-A063-EAA1AE857265}" srcOrd="0" destOrd="0" presId="urn:microsoft.com/office/officeart/2005/8/layout/vList5"/>
    <dgm:cxn modelId="{2603919E-CEFD-4BE4-97C5-4388426239BC}" type="presParOf" srcId="{549A8D18-82FF-46CB-B5D7-3018B5624FD5}" destId="{CFD7E1AB-5DF3-47A2-9407-661FD6CFBB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DEF021-E130-419E-BA83-480E76E79B28}" type="doc">
      <dgm:prSet loTypeId="urn:microsoft.com/office/officeart/2005/8/layout/process1" loCatId="process" qsTypeId="urn:microsoft.com/office/officeart/2005/8/quickstyle/3d3" qsCatId="3D" csTypeId="urn:microsoft.com/office/officeart/2005/8/colors/colorful3" csCatId="colorful" phldr="1"/>
      <dgm:spPr/>
    </dgm:pt>
    <dgm:pt modelId="{95808FEB-1A18-457C-B37E-D2A647E7E0C2}">
      <dgm:prSet phldrT="[Texto]" custT="1"/>
      <dgm:spPr/>
      <dgm:t>
        <a:bodyPr/>
        <a:lstStyle/>
        <a:p>
          <a:r>
            <a:rPr lang="en-US" sz="1800" dirty="0" smtClean="0"/>
            <a:t>Position </a:t>
          </a:r>
          <a:r>
            <a:rPr lang="en-US" sz="1600" dirty="0" smtClean="0"/>
            <a:t>(</a:t>
          </a:r>
          <a:r>
            <a:rPr lang="en-US" sz="1600" dirty="0" err="1" smtClean="0"/>
            <a:t>degN,degE,km</a:t>
          </a:r>
          <a:r>
            <a:rPr lang="en-US" sz="1600" dirty="0" smtClean="0"/>
            <a:t>)</a:t>
          </a:r>
          <a:endParaRPr lang="en-US" sz="1400" dirty="0" smtClean="0"/>
        </a:p>
        <a:p>
          <a:r>
            <a:rPr lang="en-US" sz="1800" dirty="0" smtClean="0"/>
            <a:t>Time </a:t>
          </a:r>
          <a:r>
            <a:rPr lang="en-US" sz="1600" dirty="0" smtClean="0"/>
            <a:t>(</a:t>
          </a:r>
          <a:r>
            <a:rPr lang="en-US" sz="1600" dirty="0" err="1" smtClean="0"/>
            <a:t>mth</a:t>
          </a:r>
          <a:r>
            <a:rPr lang="en-US" sz="1600" dirty="0" smtClean="0"/>
            <a:t>, UT)</a:t>
          </a:r>
        </a:p>
        <a:p>
          <a:r>
            <a:rPr lang="en-US" sz="1800" dirty="0" smtClean="0"/>
            <a:t>Solar Activity </a:t>
          </a:r>
          <a:r>
            <a:rPr lang="en-US" sz="1600" dirty="0" smtClean="0"/>
            <a:t>(R12,F10.7)</a:t>
          </a:r>
          <a:endParaRPr lang="en-US" sz="1800" dirty="0"/>
        </a:p>
      </dgm:t>
    </dgm:pt>
    <dgm:pt modelId="{0A6E4516-D93A-4B16-991E-FFC16FF60951}" type="parTrans" cxnId="{3B3EEFD1-4364-4B67-8324-D352500B59F0}">
      <dgm:prSet/>
      <dgm:spPr/>
      <dgm:t>
        <a:bodyPr/>
        <a:lstStyle/>
        <a:p>
          <a:endParaRPr lang="en-US"/>
        </a:p>
      </dgm:t>
    </dgm:pt>
    <dgm:pt modelId="{E6FF3238-C251-4E09-B294-316557F51DD1}" type="sibTrans" cxnId="{3B3EEFD1-4364-4B67-8324-D352500B59F0}">
      <dgm:prSet/>
      <dgm:spPr/>
      <dgm:t>
        <a:bodyPr/>
        <a:lstStyle/>
        <a:p>
          <a:endParaRPr lang="en-US"/>
        </a:p>
      </dgm:t>
    </dgm:pt>
    <dgm:pt modelId="{EC4EF975-48FC-4BB8-A359-561927746A17}">
      <dgm:prSet phldrT="[Texto]"/>
      <dgm:spPr/>
      <dgm:t>
        <a:bodyPr/>
        <a:lstStyle/>
        <a:p>
          <a:r>
            <a:rPr lang="en-US" smtClean="0"/>
            <a:t>Ne (</a:t>
          </a:r>
          <a:r>
            <a:rPr lang="en-US" i="1" smtClean="0">
              <a:latin typeface="Calibri" charset="0"/>
              <a:ea typeface="ＭＳ Ｐゴシック" charset="-128"/>
            </a:rPr>
            <a:t>φ</a:t>
          </a:r>
          <a:r>
            <a:rPr lang="en-US" i="1" smtClean="0">
              <a:latin typeface="Lucida Grande" charset="0"/>
            </a:rPr>
            <a:t>,λ,t</a:t>
          </a:r>
          <a:r>
            <a:rPr lang="en-US" smtClean="0"/>
            <a:t>)</a:t>
          </a:r>
        </a:p>
        <a:p>
          <a:r>
            <a:rPr lang="en-US" smtClean="0"/>
            <a:t>TEC</a:t>
          </a:r>
          <a:endParaRPr lang="en-US" dirty="0"/>
        </a:p>
      </dgm:t>
    </dgm:pt>
    <dgm:pt modelId="{8CC8ADAA-318F-442A-B7C5-F6546E333A6B}" type="parTrans" cxnId="{65B99A24-BEA3-4DE7-AC78-2E92EF199502}">
      <dgm:prSet/>
      <dgm:spPr/>
      <dgm:t>
        <a:bodyPr/>
        <a:lstStyle/>
        <a:p>
          <a:endParaRPr lang="en-US"/>
        </a:p>
      </dgm:t>
    </dgm:pt>
    <dgm:pt modelId="{524BA039-9CEC-486A-A18C-B4C436BB1050}" type="sibTrans" cxnId="{65B99A24-BEA3-4DE7-AC78-2E92EF199502}">
      <dgm:prSet/>
      <dgm:spPr/>
      <dgm:t>
        <a:bodyPr/>
        <a:lstStyle/>
        <a:p>
          <a:endParaRPr lang="en-US"/>
        </a:p>
      </dgm:t>
    </dgm:pt>
    <dgm:pt modelId="{8E7D0C63-57C2-417E-BA09-D2208E92F58A}" type="pres">
      <dgm:prSet presAssocID="{DBDEF021-E130-419E-BA83-480E76E79B28}" presName="Name0" presStyleCnt="0">
        <dgm:presLayoutVars>
          <dgm:dir/>
          <dgm:resizeHandles val="exact"/>
        </dgm:presLayoutVars>
      </dgm:prSet>
      <dgm:spPr/>
    </dgm:pt>
    <dgm:pt modelId="{B2D533EE-6B53-4154-B913-DCF52A77FDA4}" type="pres">
      <dgm:prSet presAssocID="{95808FEB-1A18-457C-B37E-D2A647E7E0C2}" presName="node" presStyleLbl="node1" presStyleIdx="0" presStyleCnt="2" custScaleX="147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7454B-21A0-46BB-8B5D-431ABF9EEA4B}" type="pres">
      <dgm:prSet presAssocID="{E6FF3238-C251-4E09-B294-316557F51DD1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C9F6F21-8050-4A76-9726-DDE11DC92D4E}" type="pres">
      <dgm:prSet presAssocID="{E6FF3238-C251-4E09-B294-316557F51DD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9FF20069-A644-485C-848B-F21ED23F0374}" type="pres">
      <dgm:prSet presAssocID="{EC4EF975-48FC-4BB8-A359-561927746A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DD9C3A-A8D3-4423-A153-7786DA2F63C7}" type="presOf" srcId="{EC4EF975-48FC-4BB8-A359-561927746A17}" destId="{9FF20069-A644-485C-848B-F21ED23F0374}" srcOrd="0" destOrd="0" presId="urn:microsoft.com/office/officeart/2005/8/layout/process1"/>
    <dgm:cxn modelId="{2544B35D-7C4D-4A9C-B160-510249FD726D}" type="presOf" srcId="{E6FF3238-C251-4E09-B294-316557F51DD1}" destId="{B4C7454B-21A0-46BB-8B5D-431ABF9EEA4B}" srcOrd="0" destOrd="0" presId="urn:microsoft.com/office/officeart/2005/8/layout/process1"/>
    <dgm:cxn modelId="{65B99A24-BEA3-4DE7-AC78-2E92EF199502}" srcId="{DBDEF021-E130-419E-BA83-480E76E79B28}" destId="{EC4EF975-48FC-4BB8-A359-561927746A17}" srcOrd="1" destOrd="0" parTransId="{8CC8ADAA-318F-442A-B7C5-F6546E333A6B}" sibTransId="{524BA039-9CEC-486A-A18C-B4C436BB1050}"/>
    <dgm:cxn modelId="{3B3EEFD1-4364-4B67-8324-D352500B59F0}" srcId="{DBDEF021-E130-419E-BA83-480E76E79B28}" destId="{95808FEB-1A18-457C-B37E-D2A647E7E0C2}" srcOrd="0" destOrd="0" parTransId="{0A6E4516-D93A-4B16-991E-FFC16FF60951}" sibTransId="{E6FF3238-C251-4E09-B294-316557F51DD1}"/>
    <dgm:cxn modelId="{D55F5941-FE75-4248-81F1-ECE62890159E}" type="presOf" srcId="{E6FF3238-C251-4E09-B294-316557F51DD1}" destId="{2C9F6F21-8050-4A76-9726-DDE11DC92D4E}" srcOrd="1" destOrd="0" presId="urn:microsoft.com/office/officeart/2005/8/layout/process1"/>
    <dgm:cxn modelId="{B0750E7F-67D3-428C-B06B-F9A088DB7E7A}" type="presOf" srcId="{95808FEB-1A18-457C-B37E-D2A647E7E0C2}" destId="{B2D533EE-6B53-4154-B913-DCF52A77FDA4}" srcOrd="0" destOrd="0" presId="urn:microsoft.com/office/officeart/2005/8/layout/process1"/>
    <dgm:cxn modelId="{090AF27A-4BA2-4848-8A49-23D7C6BB2784}" type="presOf" srcId="{DBDEF021-E130-419E-BA83-480E76E79B28}" destId="{8E7D0C63-57C2-417E-BA09-D2208E92F58A}" srcOrd="0" destOrd="0" presId="urn:microsoft.com/office/officeart/2005/8/layout/process1"/>
    <dgm:cxn modelId="{76DA5BE3-58CE-4A2D-8645-35CF4E423443}" type="presParOf" srcId="{8E7D0C63-57C2-417E-BA09-D2208E92F58A}" destId="{B2D533EE-6B53-4154-B913-DCF52A77FDA4}" srcOrd="0" destOrd="0" presId="urn:microsoft.com/office/officeart/2005/8/layout/process1"/>
    <dgm:cxn modelId="{9635EC23-F606-4BF8-A196-75683AE063B7}" type="presParOf" srcId="{8E7D0C63-57C2-417E-BA09-D2208E92F58A}" destId="{B4C7454B-21A0-46BB-8B5D-431ABF9EEA4B}" srcOrd="1" destOrd="0" presId="urn:microsoft.com/office/officeart/2005/8/layout/process1"/>
    <dgm:cxn modelId="{5261F361-EE26-4B46-9930-5FB626210186}" type="presParOf" srcId="{B4C7454B-21A0-46BB-8B5D-431ABF9EEA4B}" destId="{2C9F6F21-8050-4A76-9726-DDE11DC92D4E}" srcOrd="0" destOrd="0" presId="urn:microsoft.com/office/officeart/2005/8/layout/process1"/>
    <dgm:cxn modelId="{0DCAAB8E-C644-4EC9-96CA-8794FC7CCDFC}" type="presParOf" srcId="{8E7D0C63-57C2-417E-BA09-D2208E92F58A}" destId="{9FF20069-A644-485C-848B-F21ED23F037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83AE5C-00A6-479C-9DC1-004CDBA2A811}" type="doc">
      <dgm:prSet loTypeId="urn:microsoft.com/office/officeart/2005/8/layout/v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E2AE363-ED1D-4EF4-836D-04D390C59F9D}">
      <dgm:prSet phldrT="[Texto]" custT="1"/>
      <dgm:spPr/>
      <dgm:t>
        <a:bodyPr/>
        <a:lstStyle/>
        <a:p>
          <a:r>
            <a:rPr lang="en-US" sz="2000" dirty="0" smtClean="0"/>
            <a:t>NeQuick2_0_2.for</a:t>
          </a:r>
          <a:endParaRPr lang="en-US" sz="2000" dirty="0"/>
        </a:p>
      </dgm:t>
    </dgm:pt>
    <dgm:pt modelId="{E1817FFE-4495-43E3-8A6C-CF6F094AF178}" type="parTrans" cxnId="{910ECB85-E6D3-4E59-AD27-8D4A7167ECAC}">
      <dgm:prSet/>
      <dgm:spPr/>
      <dgm:t>
        <a:bodyPr/>
        <a:lstStyle/>
        <a:p>
          <a:endParaRPr lang="en-US" sz="1800"/>
        </a:p>
      </dgm:t>
    </dgm:pt>
    <dgm:pt modelId="{AA5F7293-1E67-410B-B302-F2F04B0E9EF6}" type="sibTrans" cxnId="{910ECB85-E6D3-4E59-AD27-8D4A7167ECAC}">
      <dgm:prSet/>
      <dgm:spPr/>
      <dgm:t>
        <a:bodyPr/>
        <a:lstStyle/>
        <a:p>
          <a:endParaRPr lang="en-US" sz="1800"/>
        </a:p>
      </dgm:t>
    </dgm:pt>
    <dgm:pt modelId="{18EFF4D8-19DC-4883-9B1C-430680764BFF}">
      <dgm:prSet phldrT="[Texto]" custT="1"/>
      <dgm:spPr/>
      <dgm:t>
        <a:bodyPr/>
        <a:lstStyle/>
        <a:p>
          <a:r>
            <a:rPr lang="en-US" sz="1800" dirty="0" smtClean="0"/>
            <a:t>All the necessary functions and subroutines to compute Ne.</a:t>
          </a:r>
          <a:endParaRPr lang="en-US" sz="1800" dirty="0"/>
        </a:p>
      </dgm:t>
    </dgm:pt>
    <dgm:pt modelId="{DED821CA-7173-4E28-B9D1-B414D9BE33ED}" type="parTrans" cxnId="{6B5FB393-DA84-4DA9-981C-F786E6D713C9}">
      <dgm:prSet/>
      <dgm:spPr/>
      <dgm:t>
        <a:bodyPr/>
        <a:lstStyle/>
        <a:p>
          <a:endParaRPr lang="en-US" sz="1800"/>
        </a:p>
      </dgm:t>
    </dgm:pt>
    <dgm:pt modelId="{6FDDF4EB-7BA4-45F7-8D4A-E566B327F6A6}" type="sibTrans" cxnId="{6B5FB393-DA84-4DA9-981C-F786E6D713C9}">
      <dgm:prSet/>
      <dgm:spPr/>
      <dgm:t>
        <a:bodyPr/>
        <a:lstStyle/>
        <a:p>
          <a:endParaRPr lang="en-US" sz="1800"/>
        </a:p>
      </dgm:t>
    </dgm:pt>
    <dgm:pt modelId="{3E2CD806-4C77-4FA9-A973-B5860FE1B097}">
      <dgm:prSet phldrT="[Texto]" custT="1"/>
      <dgm:spPr/>
      <dgm:t>
        <a:bodyPr/>
        <a:lstStyle/>
        <a:p>
          <a:r>
            <a:rPr lang="en-US" sz="1800" dirty="0" smtClean="0"/>
            <a:t>Model parameters functions.</a:t>
          </a:r>
          <a:endParaRPr lang="en-US" sz="1800" dirty="0"/>
        </a:p>
      </dgm:t>
    </dgm:pt>
    <dgm:pt modelId="{C187DA5D-C2FC-4FB0-8ECA-B24B9F28D9B1}" type="parTrans" cxnId="{A25C6530-6349-48C7-BC05-B367A147C1D0}">
      <dgm:prSet/>
      <dgm:spPr/>
      <dgm:t>
        <a:bodyPr/>
        <a:lstStyle/>
        <a:p>
          <a:endParaRPr lang="en-US" sz="1800"/>
        </a:p>
      </dgm:t>
    </dgm:pt>
    <dgm:pt modelId="{41D4FD08-1FDE-40D2-B13B-5B09BD24156D}" type="sibTrans" cxnId="{A25C6530-6349-48C7-BC05-B367A147C1D0}">
      <dgm:prSet/>
      <dgm:spPr/>
      <dgm:t>
        <a:bodyPr/>
        <a:lstStyle/>
        <a:p>
          <a:endParaRPr lang="en-US" sz="1800"/>
        </a:p>
      </dgm:t>
    </dgm:pt>
    <dgm:pt modelId="{E6724A46-A044-4AC6-A4DD-A5ED98AD7737}">
      <dgm:prSet phldrT="[Texto]" custT="1"/>
      <dgm:spPr/>
      <dgm:t>
        <a:bodyPr/>
        <a:lstStyle/>
        <a:p>
          <a:r>
            <a:rPr lang="en-US" sz="2000" dirty="0" smtClean="0"/>
            <a:t>slQu2_0_2.for</a:t>
          </a:r>
          <a:endParaRPr lang="en-US" sz="2000" dirty="0"/>
        </a:p>
      </dgm:t>
    </dgm:pt>
    <dgm:pt modelId="{BD303EED-2926-4E07-BCAF-ED7F22D4F32B}" type="parTrans" cxnId="{9392395C-A90C-4B1A-9FF0-1762BFB5762E}">
      <dgm:prSet/>
      <dgm:spPr/>
      <dgm:t>
        <a:bodyPr/>
        <a:lstStyle/>
        <a:p>
          <a:endParaRPr lang="en-US" sz="1800"/>
        </a:p>
      </dgm:t>
    </dgm:pt>
    <dgm:pt modelId="{8D570D94-E572-472A-B992-F46F77A75CF6}" type="sibTrans" cxnId="{9392395C-A90C-4B1A-9FF0-1762BFB5762E}">
      <dgm:prSet/>
      <dgm:spPr/>
      <dgm:t>
        <a:bodyPr/>
        <a:lstStyle/>
        <a:p>
          <a:endParaRPr lang="en-US" sz="1800"/>
        </a:p>
      </dgm:t>
    </dgm:pt>
    <dgm:pt modelId="{2E8A54E8-9F82-40CF-8611-D890B20A135A}">
      <dgm:prSet phldrT="[Texto]" custT="1"/>
      <dgm:spPr/>
      <dgm:t>
        <a:bodyPr/>
        <a:lstStyle/>
        <a:p>
          <a:r>
            <a:rPr lang="en-US" sz="1600" smtClean="0"/>
            <a:t>Main program</a:t>
          </a:r>
          <a:endParaRPr lang="en-US" sz="1600" dirty="0"/>
        </a:p>
      </dgm:t>
    </dgm:pt>
    <dgm:pt modelId="{6E2EE496-EC7B-4B73-AAC0-D121AAFD0758}" type="parTrans" cxnId="{F619E82D-7237-40E0-A09F-12307D0B4D2A}">
      <dgm:prSet/>
      <dgm:spPr/>
      <dgm:t>
        <a:bodyPr/>
        <a:lstStyle/>
        <a:p>
          <a:endParaRPr lang="en-US" sz="1800"/>
        </a:p>
      </dgm:t>
    </dgm:pt>
    <dgm:pt modelId="{8E90E7A3-5331-4B55-8A7D-246CF227D6A7}" type="sibTrans" cxnId="{F619E82D-7237-40E0-A09F-12307D0B4D2A}">
      <dgm:prSet/>
      <dgm:spPr/>
      <dgm:t>
        <a:bodyPr/>
        <a:lstStyle/>
        <a:p>
          <a:endParaRPr lang="en-US" sz="1800"/>
        </a:p>
      </dgm:t>
    </dgm:pt>
    <dgm:pt modelId="{83124D50-DF9E-4784-BEA6-2DF18B684701}">
      <dgm:prSet phldrT="[Texto]" custT="1"/>
      <dgm:spPr/>
      <dgm:t>
        <a:bodyPr/>
        <a:lstStyle/>
        <a:p>
          <a:r>
            <a:rPr lang="en-US" sz="1600" dirty="0" smtClean="0"/>
            <a:t>Calculate TEC for arbitrarily chosen rays which do not cut the surface of the Earth between the given endpoints.</a:t>
          </a:r>
          <a:endParaRPr lang="en-US" sz="1600" dirty="0"/>
        </a:p>
      </dgm:t>
    </dgm:pt>
    <dgm:pt modelId="{B3B5ADCF-6868-429F-A203-7A46EBDF89F2}" type="parTrans" cxnId="{BDE9720E-9CB3-4ACA-B29E-942E60147C91}">
      <dgm:prSet/>
      <dgm:spPr/>
      <dgm:t>
        <a:bodyPr/>
        <a:lstStyle/>
        <a:p>
          <a:endParaRPr lang="en-US" sz="1800"/>
        </a:p>
      </dgm:t>
    </dgm:pt>
    <dgm:pt modelId="{B4FD8B18-8796-4A32-BD18-B647A946AF4B}" type="sibTrans" cxnId="{BDE9720E-9CB3-4ACA-B29E-942E60147C91}">
      <dgm:prSet/>
      <dgm:spPr/>
      <dgm:t>
        <a:bodyPr/>
        <a:lstStyle/>
        <a:p>
          <a:endParaRPr lang="en-US" sz="1800"/>
        </a:p>
      </dgm:t>
    </dgm:pt>
    <dgm:pt modelId="{0FE8CECF-5050-40C4-9B1A-DBDDB03007E2}">
      <dgm:prSet phldrT="[Texto]" custT="1"/>
      <dgm:spPr/>
      <dgm:t>
        <a:bodyPr/>
        <a:lstStyle/>
        <a:p>
          <a:r>
            <a:rPr lang="en-US" sz="1800" dirty="0" smtClean="0"/>
            <a:t>Auxiliary parameters computation.</a:t>
          </a:r>
          <a:endParaRPr lang="en-US" sz="1800" dirty="0"/>
        </a:p>
      </dgm:t>
    </dgm:pt>
    <dgm:pt modelId="{4CD04B5E-BBFB-423D-985C-6002E2E57E64}" type="parTrans" cxnId="{B33512F9-D399-4FC0-8C19-45B433A527DA}">
      <dgm:prSet/>
      <dgm:spPr/>
      <dgm:t>
        <a:bodyPr/>
        <a:lstStyle/>
        <a:p>
          <a:endParaRPr lang="en-US" sz="1800"/>
        </a:p>
      </dgm:t>
    </dgm:pt>
    <dgm:pt modelId="{C138241E-3A78-45A1-BE73-AE232702CD53}" type="sibTrans" cxnId="{B33512F9-D399-4FC0-8C19-45B433A527DA}">
      <dgm:prSet/>
      <dgm:spPr/>
      <dgm:t>
        <a:bodyPr/>
        <a:lstStyle/>
        <a:p>
          <a:endParaRPr lang="en-US" sz="1800"/>
        </a:p>
      </dgm:t>
    </dgm:pt>
    <dgm:pt modelId="{D1DC425F-3FDF-4F34-8709-F85EC9019E94}">
      <dgm:prSet phldrT="[Texto]" custT="1"/>
      <dgm:spPr/>
      <dgm:t>
        <a:bodyPr/>
        <a:lstStyle/>
        <a:p>
          <a:r>
            <a:rPr lang="en-US" sz="1600" dirty="0" smtClean="0"/>
            <a:t>Auxiliary subroutines and functions</a:t>
          </a:r>
          <a:endParaRPr lang="en-US" sz="1600" dirty="0"/>
        </a:p>
      </dgm:t>
    </dgm:pt>
    <dgm:pt modelId="{606E5853-0356-43FC-94D0-7BE2687FD407}" type="parTrans" cxnId="{0A66317E-B27B-490F-BE8D-E987FD6A71F0}">
      <dgm:prSet/>
      <dgm:spPr/>
      <dgm:t>
        <a:bodyPr/>
        <a:lstStyle/>
        <a:p>
          <a:endParaRPr lang="en-US" sz="1800"/>
        </a:p>
      </dgm:t>
    </dgm:pt>
    <dgm:pt modelId="{1800DEFF-63AD-4F6B-8726-F815AB85DBA9}" type="sibTrans" cxnId="{0A66317E-B27B-490F-BE8D-E987FD6A71F0}">
      <dgm:prSet/>
      <dgm:spPr/>
      <dgm:t>
        <a:bodyPr/>
        <a:lstStyle/>
        <a:p>
          <a:endParaRPr lang="en-US" sz="1800"/>
        </a:p>
      </dgm:t>
    </dgm:pt>
    <dgm:pt modelId="{03AD7A69-522D-461A-8E26-796BE35C8377}" type="pres">
      <dgm:prSet presAssocID="{9183AE5C-00A6-479C-9DC1-004CDBA2A81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08F484-EB3D-444F-AD9B-9083B08B4080}" type="pres">
      <dgm:prSet presAssocID="{6E2AE363-ED1D-4EF4-836D-04D390C59F9D}" presName="linNode" presStyleCnt="0"/>
      <dgm:spPr/>
    </dgm:pt>
    <dgm:pt modelId="{B3993739-7F5C-4C1A-A533-42696F5F19B4}" type="pres">
      <dgm:prSet presAssocID="{6E2AE363-ED1D-4EF4-836D-04D390C59F9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059B6-11A7-4782-AC05-E34388561147}" type="pres">
      <dgm:prSet presAssocID="{6E2AE363-ED1D-4EF4-836D-04D390C59F9D}" presName="childShp" presStyleLbl="bgAccFollowNode1" presStyleIdx="0" presStyleCnt="2" custScaleY="100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25781-CA42-4BC9-BF46-8D404CAA95ED}" type="pres">
      <dgm:prSet presAssocID="{AA5F7293-1E67-410B-B302-F2F04B0E9EF6}" presName="spacing" presStyleCnt="0"/>
      <dgm:spPr/>
    </dgm:pt>
    <dgm:pt modelId="{3C2E8125-2E9B-4E3C-9BE1-0B9A0B0A0363}" type="pres">
      <dgm:prSet presAssocID="{E6724A46-A044-4AC6-A4DD-A5ED98AD7737}" presName="linNode" presStyleCnt="0"/>
      <dgm:spPr/>
    </dgm:pt>
    <dgm:pt modelId="{5E07C7E1-9802-4D15-BD6D-73B23CF0840E}" type="pres">
      <dgm:prSet presAssocID="{E6724A46-A044-4AC6-A4DD-A5ED98AD773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3D503-4313-40FC-8B9C-6F12717C450F}" type="pres">
      <dgm:prSet presAssocID="{E6724A46-A044-4AC6-A4DD-A5ED98AD773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D6D89B-DAA8-4348-91A0-5034082849CC}" type="presOf" srcId="{E6724A46-A044-4AC6-A4DD-A5ED98AD7737}" destId="{5E07C7E1-9802-4D15-BD6D-73B23CF0840E}" srcOrd="0" destOrd="0" presId="urn:microsoft.com/office/officeart/2005/8/layout/vList6"/>
    <dgm:cxn modelId="{6B5FB393-DA84-4DA9-981C-F786E6D713C9}" srcId="{6E2AE363-ED1D-4EF4-836D-04D390C59F9D}" destId="{18EFF4D8-19DC-4883-9B1C-430680764BFF}" srcOrd="0" destOrd="0" parTransId="{DED821CA-7173-4E28-B9D1-B414D9BE33ED}" sibTransId="{6FDDF4EB-7BA4-45F7-8D4A-E566B327F6A6}"/>
    <dgm:cxn modelId="{5C069E7F-AB0C-4595-8F35-9CB83DABAEC5}" type="presOf" srcId="{6E2AE363-ED1D-4EF4-836D-04D390C59F9D}" destId="{B3993739-7F5C-4C1A-A533-42696F5F19B4}" srcOrd="0" destOrd="0" presId="urn:microsoft.com/office/officeart/2005/8/layout/vList6"/>
    <dgm:cxn modelId="{0A66317E-B27B-490F-BE8D-E987FD6A71F0}" srcId="{E6724A46-A044-4AC6-A4DD-A5ED98AD7737}" destId="{D1DC425F-3FDF-4F34-8709-F85EC9019E94}" srcOrd="2" destOrd="0" parTransId="{606E5853-0356-43FC-94D0-7BE2687FD407}" sibTransId="{1800DEFF-63AD-4F6B-8726-F815AB85DBA9}"/>
    <dgm:cxn modelId="{69A9CE4C-7F84-44BF-9A5E-C2E2D07FB0AA}" type="presOf" srcId="{2E8A54E8-9F82-40CF-8611-D890B20A135A}" destId="{CF13D503-4313-40FC-8B9C-6F12717C450F}" srcOrd="0" destOrd="0" presId="urn:microsoft.com/office/officeart/2005/8/layout/vList6"/>
    <dgm:cxn modelId="{FBFF4BD1-7014-4F63-BC51-7F2B82EEF81A}" type="presOf" srcId="{18EFF4D8-19DC-4883-9B1C-430680764BFF}" destId="{D19059B6-11A7-4782-AC05-E34388561147}" srcOrd="0" destOrd="0" presId="urn:microsoft.com/office/officeart/2005/8/layout/vList6"/>
    <dgm:cxn modelId="{62CE0575-F864-4D0A-A10B-D4B5761845C5}" type="presOf" srcId="{3E2CD806-4C77-4FA9-A973-B5860FE1B097}" destId="{D19059B6-11A7-4782-AC05-E34388561147}" srcOrd="0" destOrd="1" presId="urn:microsoft.com/office/officeart/2005/8/layout/vList6"/>
    <dgm:cxn modelId="{9BFF795E-2483-4874-9E2D-1D099D71D1F4}" type="presOf" srcId="{9183AE5C-00A6-479C-9DC1-004CDBA2A811}" destId="{03AD7A69-522D-461A-8E26-796BE35C8377}" srcOrd="0" destOrd="0" presId="urn:microsoft.com/office/officeart/2005/8/layout/vList6"/>
    <dgm:cxn modelId="{BDE9720E-9CB3-4ACA-B29E-942E60147C91}" srcId="{E6724A46-A044-4AC6-A4DD-A5ED98AD7737}" destId="{83124D50-DF9E-4784-BEA6-2DF18B684701}" srcOrd="1" destOrd="0" parTransId="{B3B5ADCF-6868-429F-A203-7A46EBDF89F2}" sibTransId="{B4FD8B18-8796-4A32-BD18-B647A946AF4B}"/>
    <dgm:cxn modelId="{B33512F9-D399-4FC0-8C19-45B433A527DA}" srcId="{6E2AE363-ED1D-4EF4-836D-04D390C59F9D}" destId="{0FE8CECF-5050-40C4-9B1A-DBDDB03007E2}" srcOrd="2" destOrd="0" parTransId="{4CD04B5E-BBFB-423D-985C-6002E2E57E64}" sibTransId="{C138241E-3A78-45A1-BE73-AE232702CD53}"/>
    <dgm:cxn modelId="{59083B5F-CA64-4599-B253-2FC89A3999BD}" type="presOf" srcId="{0FE8CECF-5050-40C4-9B1A-DBDDB03007E2}" destId="{D19059B6-11A7-4782-AC05-E34388561147}" srcOrd="0" destOrd="2" presId="urn:microsoft.com/office/officeart/2005/8/layout/vList6"/>
    <dgm:cxn modelId="{5FC84176-CBA7-43D9-9180-5BC7C940C0B5}" type="presOf" srcId="{83124D50-DF9E-4784-BEA6-2DF18B684701}" destId="{CF13D503-4313-40FC-8B9C-6F12717C450F}" srcOrd="0" destOrd="1" presId="urn:microsoft.com/office/officeart/2005/8/layout/vList6"/>
    <dgm:cxn modelId="{7AA64026-7110-450F-863E-C3BC46D047FB}" type="presOf" srcId="{D1DC425F-3FDF-4F34-8709-F85EC9019E94}" destId="{CF13D503-4313-40FC-8B9C-6F12717C450F}" srcOrd="0" destOrd="2" presId="urn:microsoft.com/office/officeart/2005/8/layout/vList6"/>
    <dgm:cxn modelId="{9392395C-A90C-4B1A-9FF0-1762BFB5762E}" srcId="{9183AE5C-00A6-479C-9DC1-004CDBA2A811}" destId="{E6724A46-A044-4AC6-A4DD-A5ED98AD7737}" srcOrd="1" destOrd="0" parTransId="{BD303EED-2926-4E07-BCAF-ED7F22D4F32B}" sibTransId="{8D570D94-E572-472A-B992-F46F77A75CF6}"/>
    <dgm:cxn modelId="{F619E82D-7237-40E0-A09F-12307D0B4D2A}" srcId="{E6724A46-A044-4AC6-A4DD-A5ED98AD7737}" destId="{2E8A54E8-9F82-40CF-8611-D890B20A135A}" srcOrd="0" destOrd="0" parTransId="{6E2EE496-EC7B-4B73-AAC0-D121AAFD0758}" sibTransId="{8E90E7A3-5331-4B55-8A7D-246CF227D6A7}"/>
    <dgm:cxn modelId="{A25C6530-6349-48C7-BC05-B367A147C1D0}" srcId="{6E2AE363-ED1D-4EF4-836D-04D390C59F9D}" destId="{3E2CD806-4C77-4FA9-A973-B5860FE1B097}" srcOrd="1" destOrd="0" parTransId="{C187DA5D-C2FC-4FB0-8ECA-B24B9F28D9B1}" sibTransId="{41D4FD08-1FDE-40D2-B13B-5B09BD24156D}"/>
    <dgm:cxn modelId="{910ECB85-E6D3-4E59-AD27-8D4A7167ECAC}" srcId="{9183AE5C-00A6-479C-9DC1-004CDBA2A811}" destId="{6E2AE363-ED1D-4EF4-836D-04D390C59F9D}" srcOrd="0" destOrd="0" parTransId="{E1817FFE-4495-43E3-8A6C-CF6F094AF178}" sibTransId="{AA5F7293-1E67-410B-B302-F2F04B0E9EF6}"/>
    <dgm:cxn modelId="{4ACECFA4-7EFC-4564-A89B-45F2DED24E56}" type="presParOf" srcId="{03AD7A69-522D-461A-8E26-796BE35C8377}" destId="{A908F484-EB3D-444F-AD9B-9083B08B4080}" srcOrd="0" destOrd="0" presId="urn:microsoft.com/office/officeart/2005/8/layout/vList6"/>
    <dgm:cxn modelId="{67BA16B5-70FD-4D6D-AEBE-5F4A4A075A75}" type="presParOf" srcId="{A908F484-EB3D-444F-AD9B-9083B08B4080}" destId="{B3993739-7F5C-4C1A-A533-42696F5F19B4}" srcOrd="0" destOrd="0" presId="urn:microsoft.com/office/officeart/2005/8/layout/vList6"/>
    <dgm:cxn modelId="{1DE11CA5-C5A3-4DD0-A0F6-E473B5DA8A6B}" type="presParOf" srcId="{A908F484-EB3D-444F-AD9B-9083B08B4080}" destId="{D19059B6-11A7-4782-AC05-E34388561147}" srcOrd="1" destOrd="0" presId="urn:microsoft.com/office/officeart/2005/8/layout/vList6"/>
    <dgm:cxn modelId="{18414350-BAE6-4D80-99B2-7C9BD72583F4}" type="presParOf" srcId="{03AD7A69-522D-461A-8E26-796BE35C8377}" destId="{91425781-CA42-4BC9-BF46-8D404CAA95ED}" srcOrd="1" destOrd="0" presId="urn:microsoft.com/office/officeart/2005/8/layout/vList6"/>
    <dgm:cxn modelId="{48BEA7BA-BA9D-4217-B648-0CBD4E3EA6CB}" type="presParOf" srcId="{03AD7A69-522D-461A-8E26-796BE35C8377}" destId="{3C2E8125-2E9B-4E3C-9BE1-0B9A0B0A0363}" srcOrd="2" destOrd="0" presId="urn:microsoft.com/office/officeart/2005/8/layout/vList6"/>
    <dgm:cxn modelId="{106C7B37-BD51-419D-A55A-E020A75C6F56}" type="presParOf" srcId="{3C2E8125-2E9B-4E3C-9BE1-0B9A0B0A0363}" destId="{5E07C7E1-9802-4D15-BD6D-73B23CF0840E}" srcOrd="0" destOrd="0" presId="urn:microsoft.com/office/officeart/2005/8/layout/vList6"/>
    <dgm:cxn modelId="{AEDD0F6B-DC24-45B1-86A9-A3827B9C9BF5}" type="presParOf" srcId="{3C2E8125-2E9B-4E3C-9BE1-0B9A0B0A0363}" destId="{CF13D503-4313-40FC-8B9C-6F12717C450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104682" y="-2645527"/>
          <a:ext cx="782637" cy="62734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General model code description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0988" lvl="1" indent="-280988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Package content</a:t>
          </a:r>
          <a:endParaRPr lang="en-US" sz="2800" kern="1200" dirty="0"/>
        </a:p>
      </dsp:txBody>
      <dsp:txXfrm rot="-5400000">
        <a:off x="1359291" y="99864"/>
        <a:ext cx="6273419" cy="782637"/>
      </dsp:txXfrm>
    </dsp:sp>
    <dsp:sp modelId="{7E429971-BC57-430F-BB25-C0574E5E39E3}">
      <dsp:nvSpPr>
        <dsp:cNvPr id="0" name=""/>
        <dsp:cNvSpPr/>
      </dsp:nvSpPr>
      <dsp:spPr>
        <a:xfrm>
          <a:off x="137" y="0"/>
          <a:ext cx="1359153" cy="9782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47893" y="47756"/>
        <a:ext cx="1263641" cy="882784"/>
      </dsp:txXfrm>
    </dsp:sp>
    <dsp:sp modelId="{B37A5355-225B-4C6F-AED7-6C620F99EECC}">
      <dsp:nvSpPr>
        <dsp:cNvPr id="0" name=""/>
        <dsp:cNvSpPr/>
      </dsp:nvSpPr>
      <dsp:spPr>
        <a:xfrm rot="5400000">
          <a:off x="4104682" y="-1618315"/>
          <a:ext cx="782637" cy="6273419"/>
        </a:xfrm>
        <a:prstGeom prst="rect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NeQuick</a:t>
          </a:r>
          <a:r>
            <a:rPr lang="en-US" sz="2800" kern="1200" dirty="0" smtClean="0"/>
            <a:t> 2 main functions and subroutines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59291" y="1127076"/>
        <a:ext cx="6273419" cy="782637"/>
      </dsp:txXfrm>
    </dsp:sp>
    <dsp:sp modelId="{C04276DC-EE64-470A-B8BC-09067B8045FA}">
      <dsp:nvSpPr>
        <dsp:cNvPr id="0" name=""/>
        <dsp:cNvSpPr/>
      </dsp:nvSpPr>
      <dsp:spPr>
        <a:xfrm>
          <a:off x="137" y="1029245"/>
          <a:ext cx="1359153" cy="978296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47893" y="1077001"/>
        <a:ext cx="1263641" cy="882784"/>
      </dsp:txXfrm>
    </dsp:sp>
    <dsp:sp modelId="{C7C3E6FD-D83F-4BDA-907E-B5EE041DA931}">
      <dsp:nvSpPr>
        <dsp:cNvPr id="0" name=""/>
        <dsp:cNvSpPr/>
      </dsp:nvSpPr>
      <dsp:spPr>
        <a:xfrm rot="5400000">
          <a:off x="4104682" y="-591103"/>
          <a:ext cx="782637" cy="6273419"/>
        </a:xfrm>
        <a:prstGeom prst="rect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Guide to different uses of </a:t>
          </a:r>
          <a:r>
            <a:rPr lang="en-US" sz="2800" kern="1200" dirty="0" err="1" smtClean="0"/>
            <a:t>NeQuick</a:t>
          </a:r>
          <a:r>
            <a:rPr lang="en-US" sz="2800" kern="1200" dirty="0" smtClean="0"/>
            <a:t>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59291" y="2154288"/>
        <a:ext cx="6273419" cy="782637"/>
      </dsp:txXfrm>
    </dsp:sp>
    <dsp:sp modelId="{F5034101-5B7D-4FE7-B47A-5A48CF39606B}">
      <dsp:nvSpPr>
        <dsp:cNvPr id="0" name=""/>
        <dsp:cNvSpPr/>
      </dsp:nvSpPr>
      <dsp:spPr>
        <a:xfrm>
          <a:off x="137" y="2056457"/>
          <a:ext cx="1359153" cy="978296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47893" y="2104213"/>
        <a:ext cx="1263641" cy="882784"/>
      </dsp:txXfrm>
    </dsp:sp>
    <dsp:sp modelId="{CFD7E1AB-5DF3-47A2-9407-661FD6CFBB25}">
      <dsp:nvSpPr>
        <dsp:cNvPr id="0" name=""/>
        <dsp:cNvSpPr/>
      </dsp:nvSpPr>
      <dsp:spPr>
        <a:xfrm rot="5400000">
          <a:off x="4055673" y="452368"/>
          <a:ext cx="912508" cy="6240897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Guide to compiling and running</a:t>
          </a:r>
          <a:endParaRPr lang="en-US" sz="2800" kern="1200" dirty="0"/>
        </a:p>
      </dsp:txBody>
      <dsp:txXfrm rot="-5400000">
        <a:off x="1391479" y="3161108"/>
        <a:ext cx="6196352" cy="823418"/>
      </dsp:txXfrm>
    </dsp:sp>
    <dsp:sp modelId="{1CD051B5-8FC2-4AC7-A063-EAA1AE857265}">
      <dsp:nvSpPr>
        <dsp:cNvPr id="0" name=""/>
        <dsp:cNvSpPr/>
      </dsp:nvSpPr>
      <dsp:spPr>
        <a:xfrm>
          <a:off x="137" y="3083669"/>
          <a:ext cx="1391341" cy="97829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4</a:t>
          </a:r>
          <a:endParaRPr lang="en-US" sz="4400" kern="1200" dirty="0"/>
        </a:p>
      </dsp:txBody>
      <dsp:txXfrm>
        <a:off x="47893" y="3131425"/>
        <a:ext cx="1295829" cy="882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533EE-6B53-4154-B913-DCF52A77FDA4}">
      <dsp:nvSpPr>
        <dsp:cNvPr id="0" name=""/>
        <dsp:cNvSpPr/>
      </dsp:nvSpPr>
      <dsp:spPr>
        <a:xfrm>
          <a:off x="4027" y="320512"/>
          <a:ext cx="2618560" cy="11591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Position 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degN,degE,km</a:t>
          </a:r>
          <a:r>
            <a:rPr lang="en-US" sz="1600" kern="1200" dirty="0" smtClean="0"/>
            <a:t>)</a:t>
          </a:r>
          <a:endParaRPr lang="en-US" sz="14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 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mth</a:t>
          </a:r>
          <a:r>
            <a:rPr lang="en-US" sz="1600" kern="1200" dirty="0" smtClean="0"/>
            <a:t>, UT)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Solar Activity </a:t>
          </a:r>
          <a:r>
            <a:rPr lang="en-US" sz="1600" kern="1200" dirty="0" smtClean="0"/>
            <a:t>(R12,F10.7)</a:t>
          </a:r>
          <a:endParaRPr lang="en-US" sz="1800" kern="1200" dirty="0"/>
        </a:p>
      </dsp:txBody>
      <dsp:txXfrm>
        <a:off x="37978" y="354463"/>
        <a:ext cx="2550658" cy="1091272"/>
      </dsp:txXfrm>
    </dsp:sp>
    <dsp:sp modelId="{B4C7454B-21A0-46BB-8B5D-431ABF9EEA4B}">
      <dsp:nvSpPr>
        <dsp:cNvPr id="0" name=""/>
        <dsp:cNvSpPr/>
      </dsp:nvSpPr>
      <dsp:spPr>
        <a:xfrm>
          <a:off x="2800155" y="679915"/>
          <a:ext cx="376444" cy="440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800155" y="767989"/>
        <a:ext cx="263511" cy="264220"/>
      </dsp:txXfrm>
    </dsp:sp>
    <dsp:sp modelId="{9FF20069-A644-485C-848B-F21ED23F0374}">
      <dsp:nvSpPr>
        <dsp:cNvPr id="0" name=""/>
        <dsp:cNvSpPr/>
      </dsp:nvSpPr>
      <dsp:spPr>
        <a:xfrm>
          <a:off x="3332860" y="320512"/>
          <a:ext cx="1775680" cy="115917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Ne (</a:t>
          </a:r>
          <a:r>
            <a:rPr lang="en-US" sz="2600" i="1" kern="1200" smtClean="0">
              <a:latin typeface="Calibri" charset="0"/>
              <a:ea typeface="ＭＳ Ｐゴシック" charset="-128"/>
            </a:rPr>
            <a:t>φ</a:t>
          </a:r>
          <a:r>
            <a:rPr lang="en-US" sz="2600" i="1" kern="1200" smtClean="0">
              <a:latin typeface="Lucida Grande" charset="0"/>
            </a:rPr>
            <a:t>,λ,t</a:t>
          </a:r>
          <a:r>
            <a:rPr lang="en-US" sz="2600" kern="1200" smtClean="0"/>
            <a:t>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TEC</a:t>
          </a:r>
          <a:endParaRPr lang="en-US" sz="2600" kern="1200" dirty="0"/>
        </a:p>
      </dsp:txBody>
      <dsp:txXfrm>
        <a:off x="3366811" y="354463"/>
        <a:ext cx="1707778" cy="1091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059B6-11A7-4782-AC05-E34388561147}">
      <dsp:nvSpPr>
        <dsp:cNvPr id="0" name=""/>
        <dsp:cNvSpPr/>
      </dsp:nvSpPr>
      <dsp:spPr>
        <a:xfrm>
          <a:off x="2660009" y="1327"/>
          <a:ext cx="3985144" cy="20307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All the necessary functions and subroutines to compute Ne.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Model parameters functions.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Auxiliary parameters computation.</a:t>
          </a:r>
          <a:endParaRPr lang="en-US" sz="1800" kern="1200" dirty="0"/>
        </a:p>
      </dsp:txBody>
      <dsp:txXfrm>
        <a:off x="2660009" y="255174"/>
        <a:ext cx="3223604" cy="1523080"/>
      </dsp:txXfrm>
    </dsp:sp>
    <dsp:sp modelId="{B3993739-7F5C-4C1A-A533-42696F5F19B4}">
      <dsp:nvSpPr>
        <dsp:cNvPr id="0" name=""/>
        <dsp:cNvSpPr/>
      </dsp:nvSpPr>
      <dsp:spPr>
        <a:xfrm>
          <a:off x="3246" y="2706"/>
          <a:ext cx="2656762" cy="20280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NeQuick2_0_2.for</a:t>
          </a:r>
          <a:endParaRPr lang="en-US" sz="2000" kern="1200" dirty="0"/>
        </a:p>
      </dsp:txBody>
      <dsp:txXfrm>
        <a:off x="102246" y="101706"/>
        <a:ext cx="2458762" cy="1830016"/>
      </dsp:txXfrm>
    </dsp:sp>
    <dsp:sp modelId="{CF13D503-4313-40FC-8B9C-6F12717C450F}">
      <dsp:nvSpPr>
        <dsp:cNvPr id="0" name=""/>
        <dsp:cNvSpPr/>
      </dsp:nvSpPr>
      <dsp:spPr>
        <a:xfrm>
          <a:off x="2659360" y="2234903"/>
          <a:ext cx="3989040" cy="2028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Main program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Calculate TEC for arbitrarily chosen rays which do not cut the surface of the Earth between the given endpoints.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Auxiliary subroutines and functions</a:t>
          </a:r>
          <a:endParaRPr lang="en-US" sz="1600" kern="1200" dirty="0"/>
        </a:p>
      </dsp:txBody>
      <dsp:txXfrm>
        <a:off x="2659360" y="2488405"/>
        <a:ext cx="3228534" cy="1521012"/>
      </dsp:txXfrm>
    </dsp:sp>
    <dsp:sp modelId="{5E07C7E1-9802-4D15-BD6D-73B23CF0840E}">
      <dsp:nvSpPr>
        <dsp:cNvPr id="0" name=""/>
        <dsp:cNvSpPr/>
      </dsp:nvSpPr>
      <dsp:spPr>
        <a:xfrm>
          <a:off x="0" y="2234903"/>
          <a:ext cx="2659360" cy="20280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slQu2_0_2.for</a:t>
          </a:r>
          <a:endParaRPr lang="en-US" sz="2000" kern="1200" dirty="0"/>
        </a:p>
      </dsp:txBody>
      <dsp:txXfrm>
        <a:off x="99000" y="2333903"/>
        <a:ext cx="2461360" cy="1830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457791-E221-4771-89D7-95984600FC4B}" type="slidenum">
              <a:rPr lang="en-US"/>
              <a:pPr/>
              <a:t>21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F687EA-CF0C-45B7-A6AC-32A71FE0E63E}" type="slidenum">
              <a:rPr lang="en-US"/>
              <a:pPr/>
              <a:t>22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172205-B21C-4E36-8171-FC32AC87D996}" type="slidenum">
              <a:rPr lang="en-US"/>
              <a:pPr/>
              <a:t>23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CF55AB-BE72-4C59-A371-F93941C4836C}" type="slidenum">
              <a:rPr lang="en-US"/>
              <a:pPr/>
              <a:t>24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FDD362-B3BE-454E-B02D-BF886C27B0FC}" type="slidenum">
              <a:rPr lang="en-US"/>
              <a:pPr/>
              <a:t>25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360525" y="-10077450"/>
            <a:ext cx="28722638" cy="215439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1FEE64-CCF2-4A24-9BAC-9C04D62F4F40}" type="slidenum">
              <a:rPr lang="en-US"/>
              <a:pPr/>
              <a:t>30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503361-C690-4E70-B75B-D93EECC9FED7}" type="slidenum">
              <a:rPr lang="en-US"/>
              <a:pPr/>
              <a:t>31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F87167-E322-4A7E-B167-0918D8815BB0}" type="slidenum">
              <a:rPr lang="en-US"/>
              <a:pPr/>
              <a:t>32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F87167-E322-4A7E-B167-0918D8815BB0}" type="slidenum">
              <a:rPr lang="en-US"/>
              <a:pPr/>
              <a:t>33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F87167-E322-4A7E-B167-0918D8815BB0}" type="slidenum">
              <a:rPr lang="en-US"/>
              <a:pPr/>
              <a:t>34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F87167-E322-4A7E-B167-0918D8815BB0}" type="slidenum">
              <a:rPr lang="en-US"/>
              <a:pPr/>
              <a:t>35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F3CF5F-5D40-47EF-A4B3-2FA20CD975A3}" type="slidenum">
              <a:rPr lang="en-US"/>
              <a:pPr/>
              <a:t>4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ea typeface="Microsoft YaHei" charset="-122"/>
              </a:rPr>
              <a:t>NeQuick</a:t>
            </a:r>
            <a:r>
              <a:rPr lang="en-US" dirty="0" smtClean="0">
                <a:ea typeface="Microsoft YaHei" charset="-122"/>
              </a:rPr>
              <a:t> is a "profiler" which makes use of three profile anchor points: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ea typeface="Microsoft YaHei" charset="-122"/>
              </a:rPr>
              <a:t>E layer peak (at a fixed height of 120 km), F1 peak, F2 </a:t>
            </a:r>
            <a:r>
              <a:rPr lang="en-US" dirty="0" err="1" smtClean="0">
                <a:ea typeface="Microsoft YaHei" charset="-122"/>
              </a:rPr>
              <a:t>peak.To</a:t>
            </a:r>
            <a:r>
              <a:rPr lang="en-US" dirty="0" smtClean="0">
                <a:ea typeface="Microsoft YaHei" charset="-122"/>
              </a:rPr>
              <a:t> model the anchor points it uses the "</a:t>
            </a:r>
            <a:r>
              <a:rPr lang="en-US" dirty="0" err="1" smtClean="0">
                <a:ea typeface="Microsoft YaHei" charset="-122"/>
              </a:rPr>
              <a:t>ionosonde</a:t>
            </a:r>
            <a:r>
              <a:rPr lang="en-US" dirty="0" smtClean="0">
                <a:ea typeface="Microsoft YaHei" charset="-122"/>
              </a:rPr>
              <a:t> parameters” </a:t>
            </a:r>
            <a:r>
              <a:rPr lang="en-US" dirty="0" err="1" smtClean="0">
                <a:ea typeface="Microsoft YaHei" charset="-122"/>
              </a:rPr>
              <a:t>foE</a:t>
            </a:r>
            <a:r>
              <a:rPr lang="en-US" dirty="0" smtClean="0">
                <a:ea typeface="Microsoft YaHei" charset="-122"/>
              </a:rPr>
              <a:t>, foF1, foF2 (critical frequencies) and M3000(F2) (transfer parameter). For </a:t>
            </a:r>
            <a:r>
              <a:rPr lang="en-US" dirty="0" err="1" smtClean="0">
                <a:ea typeface="Microsoft YaHei" charset="-122"/>
              </a:rPr>
              <a:t>foE</a:t>
            </a:r>
            <a:r>
              <a:rPr lang="en-US" dirty="0" smtClean="0">
                <a:ea typeface="Microsoft YaHei" charset="-122"/>
              </a:rPr>
              <a:t> it uses a model by John </a:t>
            </a:r>
            <a:r>
              <a:rPr lang="en-US" dirty="0" err="1" smtClean="0">
                <a:ea typeface="Microsoft YaHei" charset="-122"/>
              </a:rPr>
              <a:t>Titheridge</a:t>
            </a:r>
            <a:r>
              <a:rPr lang="en-US" dirty="0" smtClean="0">
                <a:ea typeface="Microsoft YaHei" charset="-122"/>
              </a:rPr>
              <a:t>; foF1 is taken to be proportional to </a:t>
            </a:r>
            <a:r>
              <a:rPr lang="en-US" dirty="0" err="1" smtClean="0">
                <a:ea typeface="Microsoft YaHei" charset="-122"/>
              </a:rPr>
              <a:t>foE</a:t>
            </a:r>
            <a:r>
              <a:rPr lang="en-US" dirty="0" smtClean="0">
                <a:ea typeface="Microsoft YaHei" charset="-122"/>
              </a:rPr>
              <a:t> during daytime (foF1=1.4*</a:t>
            </a:r>
            <a:r>
              <a:rPr lang="en-US" dirty="0" err="1" smtClean="0">
                <a:ea typeface="Microsoft YaHei" charset="-122"/>
              </a:rPr>
              <a:t>foE</a:t>
            </a:r>
            <a:r>
              <a:rPr lang="en-US" dirty="0" smtClean="0">
                <a:ea typeface="Microsoft YaHei" charset="-122"/>
              </a:rPr>
              <a:t>) and 0 during nighttime. For foF2 and M3000(F2) it uses the ITU-R (CCIR) coefficients in the same way used by the (IRI).</a:t>
            </a:r>
            <a:endParaRPr lang="en-US" dirty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7C953D-3C40-418C-A449-36B579F0C477}" type="slidenum">
              <a:rPr lang="en-US"/>
              <a:pPr/>
              <a:t>5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FF38CC-26BF-47DB-8044-912D2A687BE3}" type="slidenum">
              <a:rPr lang="en-US"/>
              <a:pPr/>
              <a:t>6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FF38CC-26BF-47DB-8044-912D2A687BE3}" type="slidenum">
              <a:rPr lang="en-US"/>
              <a:pPr/>
              <a:t>7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8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ictp.it/~yenca/NeQuick_seminar/NeQuick2.zi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omniweb.gsfc.nasa.gov/vitmo/iri2012_vitmo.html" TargetMode="External"/><Relationship Id="rId13" Type="http://schemas.openxmlformats.org/officeDocument/2006/relationships/hyperlink" Target="http://ulcar.uml.edu/DIDBase/" TargetMode="External"/><Relationship Id="rId3" Type="http://schemas.openxmlformats.org/officeDocument/2006/relationships/tags" Target="../tags/tag14.xml"/><Relationship Id="rId7" Type="http://schemas.openxmlformats.org/officeDocument/2006/relationships/hyperlink" Target="http://t-ict4d.ictp.it/nequick2/gps-tec-calibration-online" TargetMode="External"/><Relationship Id="rId12" Type="http://schemas.openxmlformats.org/officeDocument/2006/relationships/hyperlink" Target="http://giro.uml.edu/didbase/scaled.php" TargetMode="Externa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hyperlink" Target="http://t-ict4d.ictp.it/nequick2/nequick-2-web-model" TargetMode="External"/><Relationship Id="rId11" Type="http://schemas.openxmlformats.org/officeDocument/2006/relationships/hyperlink" Target="ftp://ftp.ngdc.noaa.gov/STP/space-weather/solar-data/solar-features/solar-radio/noontime-flux/penticton/penticton_observed/listings/listing_drao_noontime-flux-observed_daily.txt" TargetMode="External"/><Relationship Id="rId5" Type="http://schemas.openxmlformats.org/officeDocument/2006/relationships/notesSlide" Target="../notesSlides/notesSlide29.xml"/><Relationship Id="rId10" Type="http://schemas.openxmlformats.org/officeDocument/2006/relationships/hyperlink" Target="ftp://ftp.swpc.noaa.gov/pub/indices/quar_DSD.txt" TargetMode="External"/><Relationship Id="rId4" Type="http://schemas.openxmlformats.org/officeDocument/2006/relationships/slideLayout" Target="../slideLayouts/slideLayout3.xml"/><Relationship Id="rId9" Type="http://schemas.openxmlformats.org/officeDocument/2006/relationships/hyperlink" Target="http://www.mingw.org/" TargetMode="External"/><Relationship Id="rId1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835696" y="2852936"/>
            <a:ext cx="6935328" cy="903089"/>
          </a:xfrm>
        </p:spPr>
        <p:txBody>
          <a:bodyPr>
            <a:normAutofit/>
          </a:bodyPr>
          <a:lstStyle/>
          <a:p>
            <a:r>
              <a:rPr lang="en-US" sz="3200" spc="-1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3200" spc="-15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NeQuick</a:t>
            </a:r>
            <a:r>
              <a:rPr lang="en-US" sz="3200" spc="-1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cap="none" spc="-1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source code</a:t>
            </a:r>
            <a:endParaRPr lang="en-US" sz="3200" cap="none" spc="-15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987824" y="4038600"/>
            <a:ext cx="6107144" cy="2630760"/>
          </a:xfrm>
        </p:spPr>
        <p:txBody>
          <a:bodyPr>
            <a:normAutofit fontScale="92500"/>
          </a:bodyPr>
          <a:lstStyle/>
          <a:p>
            <a:r>
              <a:rPr lang="en-US" sz="2400" i="1" dirty="0" smtClean="0">
                <a:latin typeface="Aparajita" pitchFamily="34" charset="0"/>
                <a:cs typeface="Aparajita" pitchFamily="34" charset="0"/>
              </a:rPr>
              <a:t>Yenca </a:t>
            </a:r>
            <a:r>
              <a:rPr lang="en-US" sz="2400" i="1" dirty="0" err="1" smtClean="0">
                <a:latin typeface="Aparajita" pitchFamily="34" charset="0"/>
                <a:cs typeface="Aparajita" pitchFamily="34" charset="0"/>
              </a:rPr>
              <a:t>Migoya-Orue</a:t>
            </a:r>
            <a:r>
              <a:rPr lang="en-US" sz="2400" i="1" dirty="0" smtClean="0">
                <a:latin typeface="Aparajita" pitchFamily="34" charset="0"/>
                <a:cs typeface="Aparajita" pitchFamily="34" charset="0"/>
              </a:rPr>
              <a:t>’ </a:t>
            </a:r>
            <a:r>
              <a:rPr lang="en-US" sz="2400" dirty="0" smtClean="0">
                <a:latin typeface="+mn-lt"/>
              </a:rPr>
              <a:t>– </a:t>
            </a:r>
            <a:r>
              <a:rPr lang="en-US" sz="2200" dirty="0" smtClean="0">
                <a:latin typeface="+mn-lt"/>
              </a:rPr>
              <a:t>T/ICT4D – ICTP</a:t>
            </a: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r>
              <a:rPr lang="en-US" sz="1600" dirty="0" smtClean="0"/>
              <a:t>Workshop on SW and Upper </a:t>
            </a:r>
            <a:r>
              <a:rPr lang="en-US" sz="1600" dirty="0" smtClean="0"/>
              <a:t>Atmosphere Physics, </a:t>
            </a:r>
            <a:r>
              <a:rPr lang="en-US" sz="1600" dirty="0" smtClean="0"/>
              <a:t>Kathmandu - Nepal</a:t>
            </a:r>
            <a:br>
              <a:rPr lang="en-US" sz="1600" dirty="0" smtClean="0"/>
            </a:br>
            <a:r>
              <a:rPr lang="en-US" sz="1600" i="1" dirty="0" smtClean="0"/>
              <a:t>23 </a:t>
            </a:r>
            <a:r>
              <a:rPr lang="en-150" sz="1600" i="1" dirty="0" smtClean="0"/>
              <a:t>–</a:t>
            </a:r>
            <a:r>
              <a:rPr lang="en-US" sz="1600" i="1" dirty="0" smtClean="0"/>
              <a:t> 27, September 2019</a:t>
            </a:r>
            <a:endParaRPr lang="en-US" sz="1600" i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50518"/>
            <a:ext cx="3960440" cy="83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203848" y="733426"/>
            <a:ext cx="2808312" cy="1111398"/>
            <a:chOff x="0" y="496"/>
            <a:chExt cx="2438400" cy="1934765"/>
          </a:xfrm>
        </p:grpSpPr>
        <p:sp>
          <p:nvSpPr>
            <p:cNvPr id="3" name="2 Rectángulo redondeado"/>
            <p:cNvSpPr/>
            <p:nvPr/>
          </p:nvSpPr>
          <p:spPr>
            <a:xfrm>
              <a:off x="0" y="496"/>
              <a:ext cx="2438400" cy="19347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94447" y="94943"/>
              <a:ext cx="2249506" cy="1745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NeQuick_2_0_2.for</a:t>
              </a:r>
              <a:endParaRPr lang="en-US" sz="2400" kern="1200" dirty="0"/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8860" y="279953"/>
            <a:ext cx="4870542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2. Main functions and subroutines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1877070"/>
            <a:ext cx="8604448" cy="4936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</a:rPr>
              <a:t>function </a:t>
            </a:r>
            <a:r>
              <a:rPr lang="en-US" sz="1600" dirty="0" err="1">
                <a:solidFill>
                  <a:srgbClr val="C00000"/>
                </a:solidFill>
                <a:latin typeface="Consolas" pitchFamily="49" charset="0"/>
              </a:rPr>
              <a:t>NeQuick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</a:rPr>
              <a:t>(</a:t>
            </a:r>
            <a:r>
              <a:rPr lang="en-US" sz="1600" dirty="0" err="1">
                <a:solidFill>
                  <a:srgbClr val="C00000"/>
                </a:solidFill>
                <a:latin typeface="Consolas" pitchFamily="49" charset="0"/>
              </a:rPr>
              <a:t>h,alat,along,mth,flx,UT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</a:rPr>
              <a:t>) </a:t>
            </a:r>
            <a:r>
              <a:rPr lang="en-US" sz="1600" b="1" dirty="0">
                <a:latin typeface="Consolas" pitchFamily="49" charset="0"/>
              </a:rPr>
              <a:t>→ Ne [m-3]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C00000"/>
                </a:solidFill>
                <a:latin typeface="Consolas" pitchFamily="49" charset="0"/>
              </a:rPr>
              <a:t> subroutine </a:t>
            </a:r>
            <a:r>
              <a:rPr lang="en-US" sz="1600" dirty="0" err="1">
                <a:solidFill>
                  <a:srgbClr val="C00000"/>
                </a:solidFill>
                <a:latin typeface="Consolas" pitchFamily="49" charset="0"/>
              </a:rPr>
              <a:t>prepNeQ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</a:rPr>
              <a:t>(</a:t>
            </a:r>
            <a:r>
              <a:rPr lang="en-US" sz="1600" dirty="0" err="1">
                <a:solidFill>
                  <a:srgbClr val="C00000"/>
                </a:solidFill>
                <a:latin typeface="Consolas" pitchFamily="49" charset="0"/>
              </a:rPr>
              <a:t>alat,along,mth,UT,flx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</a:rPr>
              <a:t>) </a:t>
            </a:r>
            <a:r>
              <a:rPr lang="en-US" sz="1600" b="1" dirty="0">
                <a:latin typeface="Consolas" pitchFamily="49" charset="0"/>
              </a:rPr>
              <a:t>→ </a:t>
            </a:r>
            <a:r>
              <a:rPr lang="en-US" sz="1600" b="1" dirty="0" err="1" smtClean="0">
                <a:latin typeface="Consolas" pitchFamily="49" charset="0"/>
              </a:rPr>
              <a:t>hm,Nm,thickness</a:t>
            </a:r>
            <a:r>
              <a:rPr lang="en-US" sz="1600" b="1" dirty="0" smtClean="0">
                <a:latin typeface="Consolas" pitchFamily="49" charset="0"/>
              </a:rPr>
              <a:t> parameters</a:t>
            </a:r>
            <a:endParaRPr lang="en-US" sz="1600" b="1" dirty="0">
              <a:latin typeface="Consolas" pitchFamily="49" charset="0"/>
            </a:endParaRP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u="sng" dirty="0" smtClean="0">
              <a:latin typeface="Consolas" pitchFamily="49" charset="0"/>
            </a:endParaRP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u="sng" dirty="0" smtClean="0">
                <a:latin typeface="Consolas" pitchFamily="49" charset="0"/>
              </a:rPr>
              <a:t>Ne Computation: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</a:rPr>
              <a:t> 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</a:rPr>
              <a:t> function </a:t>
            </a:r>
            <a:r>
              <a:rPr lang="en-US" sz="1600" dirty="0" err="1">
                <a:solidFill>
                  <a:srgbClr val="C00000"/>
                </a:solidFill>
                <a:latin typeface="Consolas" pitchFamily="49" charset="0"/>
              </a:rPr>
              <a:t>NeNeQ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</a:rPr>
              <a:t>(</a:t>
            </a:r>
            <a:r>
              <a:rPr lang="en-US" sz="1600" dirty="0" err="1">
                <a:solidFill>
                  <a:srgbClr val="C00000"/>
                </a:solidFill>
                <a:latin typeface="Consolas" pitchFamily="49" charset="0"/>
              </a:rPr>
              <a:t>h,hm,aep,bb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</a:rPr>
              <a:t>)  </a:t>
            </a:r>
            <a:r>
              <a:rPr lang="en-US" sz="1600" b="1" dirty="0">
                <a:latin typeface="Consolas" pitchFamily="49" charset="0"/>
              </a:rPr>
              <a:t>→ Ne [m-3]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function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NeMdGR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(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aep,hm,bb,h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 </a:t>
            </a:r>
            <a:r>
              <a:rPr lang="en-US" sz="1600" b="1" dirty="0">
                <a:latin typeface="Consolas" pitchFamily="49" charset="0"/>
              </a:rPr>
              <a:t>→ Ne [m-3], h&lt;=hmF2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function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topq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(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h,No,hmax,Ho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  </a:t>
            </a:r>
            <a:r>
              <a:rPr lang="en-US" sz="1600" b="1" dirty="0">
                <a:latin typeface="Consolas" pitchFamily="49" charset="0"/>
              </a:rPr>
              <a:t>→ Ne [m-3], </a:t>
            </a:r>
            <a:r>
              <a:rPr lang="en-US" sz="1600" b="1" dirty="0" smtClean="0">
                <a:latin typeface="Consolas" pitchFamily="49" charset="0"/>
              </a:rPr>
              <a:t>h&gt;hmF2</a:t>
            </a:r>
            <a:endParaRPr lang="en-US" sz="1600" b="1" dirty="0">
              <a:latin typeface="Consolas" pitchFamily="49" charset="0"/>
            </a:endParaRP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subroutine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prepmdgr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(mth,R12,foF2,efoF1,efoE,M3000)</a:t>
            </a:r>
            <a:r>
              <a:rPr lang="en-US" sz="1600" b="1" dirty="0">
                <a:latin typeface="Consolas" pitchFamily="49" charset="0"/>
              </a:rPr>
              <a:t>→ </a:t>
            </a:r>
            <a:r>
              <a:rPr lang="en-US" sz="1600" b="1" dirty="0" err="1" smtClean="0">
                <a:latin typeface="Consolas" pitchFamily="49" charset="0"/>
              </a:rPr>
              <a:t>hm,Nm,thickness</a:t>
            </a:r>
            <a:r>
              <a:rPr lang="en-US" sz="1600" b="1" dirty="0" smtClean="0">
                <a:latin typeface="Consolas" pitchFamily="49" charset="0"/>
              </a:rPr>
              <a:t> </a:t>
            </a:r>
            <a:r>
              <a:rPr lang="en-US" sz="1600" b="1" dirty="0" err="1" smtClean="0">
                <a:latin typeface="Consolas" pitchFamily="49" charset="0"/>
              </a:rPr>
              <a:t>param</a:t>
            </a:r>
            <a:r>
              <a:rPr lang="en-US" sz="1600" b="1" dirty="0" smtClean="0">
                <a:latin typeface="Consolas" pitchFamily="49" charset="0"/>
              </a:rPr>
              <a:t>.</a:t>
            </a:r>
            <a:endParaRPr lang="en-US" sz="1600" b="1" dirty="0">
              <a:latin typeface="Consolas" pitchFamily="49" charset="0"/>
            </a:endParaRP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</a:t>
            </a:r>
            <a:endParaRPr lang="en-US" sz="1600" b="1" dirty="0">
              <a:latin typeface="Consolas" pitchFamily="49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203848" y="733426"/>
            <a:ext cx="2808312" cy="1111398"/>
            <a:chOff x="0" y="496"/>
            <a:chExt cx="2438400" cy="1934765"/>
          </a:xfrm>
        </p:grpSpPr>
        <p:sp>
          <p:nvSpPr>
            <p:cNvPr id="3" name="2 Rectángulo redondeado"/>
            <p:cNvSpPr/>
            <p:nvPr/>
          </p:nvSpPr>
          <p:spPr>
            <a:xfrm>
              <a:off x="0" y="496"/>
              <a:ext cx="2438400" cy="19347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94447" y="94943"/>
              <a:ext cx="2249506" cy="1745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NeQuick_2_0_2.for</a:t>
              </a:r>
              <a:endParaRPr lang="en-US" sz="2400" kern="1200" dirty="0"/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8860" y="279953"/>
            <a:ext cx="4870542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2. Main functions and subroutines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2564904"/>
            <a:ext cx="8604448" cy="3064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subroutine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ef1(alat,mth,flx,chi,foF2) </a:t>
            </a:r>
            <a:r>
              <a:rPr lang="en-US" sz="1600" b="1" dirty="0">
                <a:latin typeface="Consolas" pitchFamily="49" charset="0"/>
              </a:rPr>
              <a:t>→ </a:t>
            </a:r>
            <a:r>
              <a:rPr lang="en-US" sz="1600" b="1" dirty="0" err="1">
                <a:latin typeface="Consolas" pitchFamily="49" charset="0"/>
              </a:rPr>
              <a:t>efoE</a:t>
            </a:r>
            <a:r>
              <a:rPr lang="en-US" sz="1600" b="1" dirty="0">
                <a:latin typeface="Consolas" pitchFamily="49" charset="0"/>
              </a:rPr>
              <a:t>[MHz],efoF1[MHz]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subroutine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cciri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(xMODIP,mth,UT,R12,alat,along) </a:t>
            </a:r>
            <a:r>
              <a:rPr lang="en-US" sz="1600" b="1" dirty="0">
                <a:latin typeface="Consolas" pitchFamily="49" charset="0"/>
              </a:rPr>
              <a:t>→ foF2[MHz],M3000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function gamma1(xMODIP,alat,along,hour,iharm,nq,k1,m,mm,m3,sfe)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function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peakh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(foE,foF2,M3000) </a:t>
            </a:r>
            <a:r>
              <a:rPr lang="en-US" sz="1600" b="1" dirty="0">
                <a:latin typeface="Consolas" pitchFamily="49" charset="0"/>
              </a:rPr>
              <a:t>→ hmF2[km]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subroutine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sdec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(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mth,UT,sdelta,cdelta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subroutine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modin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(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pmodip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function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amodip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(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pmodip,alat,along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 </a:t>
            </a:r>
            <a:r>
              <a:rPr lang="en-US" sz="1600" b="1" dirty="0" smtClean="0">
                <a:latin typeface="Consolas" pitchFamily="49" charset="0"/>
              </a:rPr>
              <a:t>-&gt; </a:t>
            </a:r>
            <a:r>
              <a:rPr lang="en-US" sz="1600" b="1" dirty="0" err="1" smtClean="0">
                <a:latin typeface="Consolas" pitchFamily="49" charset="0"/>
              </a:rPr>
              <a:t>modip</a:t>
            </a:r>
            <a:endParaRPr lang="en-US" sz="1600" b="1" dirty="0">
              <a:latin typeface="Consolas" pitchFamily="49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56176" y="980728"/>
            <a:ext cx="1270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Cont.d</a:t>
            </a:r>
            <a:endParaRPr lang="en-US" sz="3200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8860" y="279953"/>
            <a:ext cx="4870542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2. Main functions and subroutines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6 Grupo"/>
          <p:cNvGrpSpPr/>
          <p:nvPr/>
        </p:nvGrpSpPr>
        <p:grpSpPr>
          <a:xfrm>
            <a:off x="3203848" y="692697"/>
            <a:ext cx="2880320" cy="1152128"/>
            <a:chOff x="0" y="2128738"/>
            <a:chExt cx="2438400" cy="1934765"/>
          </a:xfrm>
        </p:grpSpPr>
        <p:sp>
          <p:nvSpPr>
            <p:cNvPr id="8" name="7 Rectángulo redondeado"/>
            <p:cNvSpPr/>
            <p:nvPr/>
          </p:nvSpPr>
          <p:spPr>
            <a:xfrm>
              <a:off x="0" y="2128738"/>
              <a:ext cx="2438400" cy="19347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94447" y="2223185"/>
              <a:ext cx="2249506" cy="1745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slQu_2_0_2.for</a:t>
              </a:r>
              <a:endParaRPr lang="en-US" sz="2400" kern="1200" dirty="0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899592" y="220486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TEC Calculation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solidFill>
                <a:srgbClr val="C00000"/>
              </a:solidFill>
              <a:latin typeface="Consolas" pitchFamily="49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onsolas" pitchFamily="49" charset="0"/>
              </a:rPr>
              <a:t>ray conventions: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onsolas" pitchFamily="49" charset="0"/>
              </a:rPr>
              <a:t> spherical Earth (R</a:t>
            </a:r>
            <a:r>
              <a:rPr lang="en-US" sz="1600" dirty="0" smtClean="0">
                <a:latin typeface="Consolas" pitchFamily="49" charset="0"/>
              </a:rPr>
              <a:t>E</a:t>
            </a:r>
            <a:r>
              <a:rPr lang="en-US" dirty="0" smtClean="0">
                <a:latin typeface="Consolas" pitchFamily="49" charset="0"/>
              </a:rPr>
              <a:t>=6371,2km)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onsolas" pitchFamily="49" charset="0"/>
              </a:rPr>
              <a:t> straight line "rays“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onsolas" pitchFamily="49" charset="0"/>
              </a:rPr>
              <a:t> coordinate s [km] along the ray, origin in ray perigee, point of ray closest to the centre of the Earth.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solidFill>
                <a:srgbClr val="C00000"/>
              </a:solidFill>
              <a:latin typeface="Consolas" pitchFamily="49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function 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gint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</a:rPr>
              <a:t>→ numerical integration along a slant ray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function </a:t>
            </a:r>
            <a:r>
              <a:rPr lang="en-US" dirty="0" err="1" smtClean="0">
                <a:solidFill>
                  <a:srgbClr val="C00000"/>
                </a:solidFill>
                <a:latin typeface="Consolas" pitchFamily="49" charset="0"/>
              </a:rPr>
              <a:t>gintv</a:t>
            </a:r>
            <a:r>
              <a:rPr lang="en-US" dirty="0" smtClean="0">
                <a:latin typeface="Consolas" pitchFamily="49" charset="0"/>
              </a:rPr>
              <a:t> → numerical integration along a vertical ray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onsolas" pitchFamily="49" charset="0"/>
              </a:rPr>
              <a:t>(if </a:t>
            </a:r>
            <a:r>
              <a:rPr lang="en-US" dirty="0" err="1" smtClean="0">
                <a:latin typeface="Consolas" pitchFamily="49" charset="0"/>
              </a:rPr>
              <a:t>r</a:t>
            </a:r>
            <a:r>
              <a:rPr lang="en-US" sz="1400" i="1" dirty="0" err="1" smtClean="0">
                <a:latin typeface="Consolas" pitchFamily="49" charset="0"/>
              </a:rPr>
              <a:t>p</a:t>
            </a:r>
            <a:r>
              <a:rPr lang="en-US" dirty="0" smtClean="0">
                <a:latin typeface="Consolas" pitchFamily="49" charset="0"/>
              </a:rPr>
              <a:t>&lt;0.1km)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Consolas" pitchFamily="49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8860" y="279953"/>
            <a:ext cx="4870542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2. Main functions and subroutines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203848" y="692697"/>
            <a:ext cx="2880320" cy="1152128"/>
            <a:chOff x="0" y="2128738"/>
            <a:chExt cx="2438400" cy="1934765"/>
          </a:xfrm>
        </p:grpSpPr>
        <p:sp>
          <p:nvSpPr>
            <p:cNvPr id="8" name="7 Rectángulo redondeado"/>
            <p:cNvSpPr/>
            <p:nvPr/>
          </p:nvSpPr>
          <p:spPr>
            <a:xfrm>
              <a:off x="0" y="2128738"/>
              <a:ext cx="2438400" cy="19347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94447" y="2223185"/>
              <a:ext cx="2249506" cy="1745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slQu_2_0_2.for</a:t>
              </a:r>
              <a:endParaRPr lang="en-US" sz="2400" kern="1200" dirty="0"/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3568" y="2132856"/>
            <a:ext cx="8208912" cy="4725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latin typeface="Consolas" pitchFamily="49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latin typeface="Consolas" pitchFamily="49" charset="0"/>
              </a:rPr>
              <a:t>subroutine rays →  set and check ray endpoints,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latin typeface="Consolas" pitchFamily="49" charset="0"/>
              </a:rPr>
              <a:t>                   calculates geometric parameters for ray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latin typeface="Consolas" pitchFamily="49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latin typeface="Consolas" pitchFamily="49" charset="0"/>
              </a:rPr>
              <a:t>subroutine </a:t>
            </a:r>
            <a:r>
              <a:rPr lang="en-US" sz="1600" dirty="0" err="1">
                <a:latin typeface="Consolas" pitchFamily="49" charset="0"/>
              </a:rPr>
              <a:t>dat_t_sa</a:t>
            </a:r>
            <a:r>
              <a:rPr lang="en-US" sz="1600" dirty="0">
                <a:latin typeface="Consolas" pitchFamily="49" charset="0"/>
              </a:rPr>
              <a:t> →  set date and solar </a:t>
            </a:r>
            <a:r>
              <a:rPr lang="en-US" sz="1600" dirty="0" smtClean="0">
                <a:latin typeface="Consolas" pitchFamily="49" charset="0"/>
              </a:rPr>
              <a:t>activity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Consolas" pitchFamily="49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Consolas" pitchFamily="49" charset="0"/>
              </a:rPr>
              <a:t>subroutine </a:t>
            </a:r>
            <a:r>
              <a:rPr lang="en-US" sz="1600" dirty="0" err="1" smtClean="0">
                <a:latin typeface="Consolas" pitchFamily="49" charset="0"/>
              </a:rPr>
              <a:t>gcirc</a:t>
            </a:r>
            <a:r>
              <a:rPr lang="en-US" sz="1600" dirty="0" smtClean="0">
                <a:latin typeface="Consolas" pitchFamily="49" charset="0"/>
              </a:rPr>
              <a:t> → calculates great circle path properties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Consolas" pitchFamily="49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Consolas" pitchFamily="49" charset="0"/>
              </a:rPr>
              <a:t>subroutine </a:t>
            </a:r>
            <a:r>
              <a:rPr lang="en-US" sz="1600" dirty="0" err="1" smtClean="0">
                <a:latin typeface="Consolas" pitchFamily="49" charset="0"/>
              </a:rPr>
              <a:t>naut</a:t>
            </a:r>
            <a:r>
              <a:rPr lang="en-US" sz="1600" dirty="0" smtClean="0">
                <a:latin typeface="Consolas" pitchFamily="49" charset="0"/>
              </a:rPr>
              <a:t> → calculates position of ray perigee, zenith angle of ray at lower endpoint, and slant to vertical projection factor </a:t>
            </a:r>
            <a:r>
              <a:rPr lang="en-US" sz="1600" dirty="0" err="1" smtClean="0">
                <a:latin typeface="Consolas" pitchFamily="49" charset="0"/>
              </a:rPr>
              <a:t>cos</a:t>
            </a:r>
            <a:r>
              <a:rPr lang="en-US" sz="1600" dirty="0" smtClean="0">
                <a:latin typeface="Consolas" pitchFamily="49" charset="0"/>
              </a:rPr>
              <a:t>(chi)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Consolas" pitchFamily="49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Consolas" pitchFamily="49" charset="0"/>
              </a:rPr>
              <a:t>subroutine </a:t>
            </a:r>
            <a:r>
              <a:rPr lang="en-US" sz="1600" dirty="0" err="1" smtClean="0">
                <a:latin typeface="Consolas" pitchFamily="49" charset="0"/>
              </a:rPr>
              <a:t>geogra</a:t>
            </a:r>
            <a:r>
              <a:rPr lang="en-US" sz="1600" dirty="0" smtClean="0">
                <a:latin typeface="Consolas" pitchFamily="49" charset="0"/>
              </a:rPr>
              <a:t> → calculates h, lat and long along the ray from the perigee of the ray, 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Consolas" pitchFamily="49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Consolas" pitchFamily="49" charset="0"/>
              </a:rPr>
              <a:t>function </a:t>
            </a:r>
            <a:r>
              <a:rPr lang="en-US" sz="1600" dirty="0" err="1" smtClean="0">
                <a:latin typeface="Consolas" pitchFamily="49" charset="0"/>
              </a:rPr>
              <a:t>eld</a:t>
            </a:r>
            <a:r>
              <a:rPr lang="en-US" sz="1600" dirty="0" smtClean="0">
                <a:latin typeface="Consolas" pitchFamily="49" charset="0"/>
              </a:rPr>
              <a:t> →  gives Ne as a function of the coordinate s</a:t>
            </a:r>
            <a:endParaRPr lang="en-US" sz="1600" dirty="0">
              <a:latin typeface="Consolas" pitchFamily="49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56176" y="980728"/>
            <a:ext cx="1270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Cont.d</a:t>
            </a:r>
            <a:endParaRPr lang="en-US" sz="3200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1800" y="2447980"/>
            <a:ext cx="6120680" cy="19891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spc="-30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3. Different uses of </a:t>
            </a:r>
            <a:r>
              <a:rPr lang="en-US" sz="3600" b="1" spc="-30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endParaRPr lang="en-US" sz="3600" b="1" spc="-300" dirty="0">
              <a:solidFill>
                <a:srgbClr val="000000"/>
              </a:solidFill>
              <a:latin typeface="Courier New" pitchFamily="49" charset="0"/>
              <a:ea typeface="ＭＳ Ｐゴシック" charset="-128"/>
              <a:cs typeface="Courier New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8860" y="279953"/>
            <a:ext cx="434956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3. Different Uses of </a:t>
            </a: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endParaRPr lang="en-US" sz="1600" spc="-150" dirty="0" smtClean="0">
              <a:solidFill>
                <a:srgbClr val="000000"/>
              </a:solidFill>
              <a:latin typeface="Courier New" pitchFamily="49" charset="0"/>
              <a:ea typeface="ＭＳ Ｐゴシック" charset="-128"/>
              <a:cs typeface="Courier New" pitchFamily="49" charset="0"/>
            </a:endParaRP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95736" y="908720"/>
            <a:ext cx="7085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For compliancy reasons, the </a:t>
            </a:r>
            <a:r>
              <a:rPr lang="en-US" dirty="0" err="1" smtClean="0"/>
              <a:t>NeQuick</a:t>
            </a:r>
            <a:r>
              <a:rPr lang="en-US" dirty="0" smtClean="0"/>
              <a:t> 2 code does not allow a F10.7</a:t>
            </a:r>
          </a:p>
          <a:p>
            <a:r>
              <a:rPr lang="en-US" dirty="0" smtClean="0"/>
              <a:t> input below 63 F.U. (R12=0) and saturates the F10.7 at 193 F.U (R12=150)</a:t>
            </a:r>
          </a:p>
          <a:p>
            <a:r>
              <a:rPr lang="en-US" dirty="0" smtClean="0"/>
              <a:t> if solar flux input exceeds 193 F.U (R12=150).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691680" y="2132856"/>
            <a:ext cx="74797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the case the </a:t>
            </a:r>
            <a:r>
              <a:rPr lang="en-US" dirty="0" err="1" smtClean="0"/>
              <a:t>NeQuick</a:t>
            </a:r>
            <a:r>
              <a:rPr lang="en-US" dirty="0" smtClean="0"/>
              <a:t> functions and subroutines are called in another</a:t>
            </a:r>
          </a:p>
          <a:p>
            <a:r>
              <a:rPr lang="en-US" dirty="0" smtClean="0"/>
              <a:t> programs, if a F10.7 (or R12) value exceeds the upper limits of 193 F.U.</a:t>
            </a:r>
          </a:p>
          <a:p>
            <a:r>
              <a:rPr lang="en-US" dirty="0" smtClean="0"/>
              <a:t> (R12=150), the subroutine will saturate F10.7 at 193 F.U. (R12 at 150).</a:t>
            </a:r>
          </a:p>
          <a:p>
            <a:endParaRPr lang="en-US" dirty="0" smtClean="0"/>
          </a:p>
          <a:p>
            <a:r>
              <a:rPr lang="en-US" dirty="0" smtClean="0"/>
              <a:t> If a value below 63 F.U (R12=0) is input, the subroutine will stop the program.</a:t>
            </a:r>
          </a:p>
          <a:p>
            <a:r>
              <a:rPr lang="en-US" dirty="0" smtClean="0"/>
              <a:t>The limits on F10.7 (or R12) input can be removed at the user’s own risk by </a:t>
            </a:r>
          </a:p>
          <a:p>
            <a:r>
              <a:rPr lang="en-US" dirty="0" smtClean="0"/>
              <a:t>commenting the lines 197 to 208 in the source file NeQuick_2_1.for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prepNeq</a:t>
            </a:r>
            <a:r>
              <a:rPr lang="en-US" dirty="0" smtClean="0"/>
              <a:t> subroutine) as follows: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8860" y="279953"/>
            <a:ext cx="434956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3. Different Uses of </a:t>
            </a: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endParaRPr lang="en-US" sz="1600" spc="-150" dirty="0" smtClean="0">
              <a:solidFill>
                <a:srgbClr val="000000"/>
              </a:solidFill>
              <a:latin typeface="Courier New" pitchFamily="49" charset="0"/>
              <a:ea typeface="ＭＳ Ｐゴシック" charset="-128"/>
              <a:cs typeface="Courier New" pitchFamily="49" charset="0"/>
            </a:endParaRP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91680" y="1617181"/>
            <a:ext cx="74523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195C     *** flux saturation above 193 FU and blocked below 63 FU to avoid</a:t>
            </a:r>
          </a:p>
          <a:p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196C     unrealistic or undefined electron density values! ***</a:t>
            </a:r>
          </a:p>
          <a:p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197      if (flx1 .</a:t>
            </a:r>
            <a:r>
              <a:rPr lang="en-US" sz="1500" spc="-150" dirty="0" err="1" smtClean="0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. 193.0D0) then</a:t>
            </a:r>
          </a:p>
          <a:p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198      flx1=193.0D0</a:t>
            </a:r>
          </a:p>
          <a:p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199      write(*,'(2A/A/A)')'***WARNING! Solar flux limit F=193 (R12=150)',</a:t>
            </a:r>
          </a:p>
          <a:p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200     &amp; 		' exceeded.',</a:t>
            </a:r>
          </a:p>
          <a:p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201     &amp; 		' </a:t>
            </a:r>
            <a:r>
              <a:rPr lang="en-US" sz="1500" spc="-150" dirty="0" err="1" smtClean="0">
                <a:latin typeface="Courier New" pitchFamily="49" charset="0"/>
                <a:cs typeface="Courier New" pitchFamily="49" charset="0"/>
              </a:rPr>
              <a:t>NeQuick</a:t>
            </a:r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 saturates F to 193 units',</a:t>
            </a:r>
          </a:p>
          <a:p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202     &amp; 		' (ITU-R P.1239 </a:t>
            </a:r>
            <a:r>
              <a:rPr lang="en-US" sz="1500" spc="-150" dirty="0" err="1" smtClean="0">
                <a:latin typeface="Courier New" pitchFamily="49" charset="0"/>
                <a:cs typeface="Courier New" pitchFamily="49" charset="0"/>
              </a:rPr>
              <a:t>reccomendation</a:t>
            </a:r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).'</a:t>
            </a:r>
          </a:p>
          <a:p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203      </a:t>
            </a:r>
            <a:r>
              <a:rPr lang="en-US" sz="1500" spc="-15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1500" spc="-15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204      if (flx1 .lt. 63.0D0) then</a:t>
            </a:r>
          </a:p>
          <a:p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205      write(*,'(2A/A)')'***WARNING! Solar flux below 63 FU (R12 &lt;0)',</a:t>
            </a:r>
          </a:p>
          <a:p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206     &amp;                   'program stopped!'</a:t>
            </a:r>
          </a:p>
          <a:p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207      stop</a:t>
            </a:r>
          </a:p>
          <a:p>
            <a:r>
              <a:rPr lang="en-US" sz="1500" spc="-150" dirty="0" smtClean="0">
                <a:latin typeface="Courier New" pitchFamily="49" charset="0"/>
                <a:cs typeface="Courier New" pitchFamily="49" charset="0"/>
              </a:rPr>
              <a:t>208      </a:t>
            </a:r>
            <a:r>
              <a:rPr lang="en-US" sz="1500" spc="-15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1500" spc="-1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691680" y="1628800"/>
            <a:ext cx="74523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195C     *** flux saturation above 193 FU and blocked below 63 FU to avoid</a:t>
            </a:r>
          </a:p>
          <a:p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196C     unrealistic or undefined electron density values! ***</a:t>
            </a:r>
          </a:p>
          <a:p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197C     if (flx1 .</a:t>
            </a:r>
            <a:r>
              <a:rPr lang="en-US" sz="1500" b="1" spc="-15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gt</a:t>
            </a:r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 193.0D0) then</a:t>
            </a:r>
          </a:p>
          <a:p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198C     flx1=193.0D0</a:t>
            </a:r>
          </a:p>
          <a:p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199C     write(*,'(2A/A/A)')'***WARNING! Solar flux limit F=193 (R12=150)',</a:t>
            </a:r>
          </a:p>
          <a:p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200C    &amp; 		' exceeded.',</a:t>
            </a:r>
          </a:p>
          <a:p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201C    &amp; 		' </a:t>
            </a:r>
            <a:r>
              <a:rPr lang="en-US" sz="1500" b="1" spc="-15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NeQuick</a:t>
            </a:r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saturates F to 193 units',</a:t>
            </a:r>
          </a:p>
          <a:p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202C    &amp; 		' (ITU-R P.1239 </a:t>
            </a:r>
            <a:r>
              <a:rPr lang="en-US" sz="1500" b="1" spc="-15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reccomendation</a:t>
            </a:r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).'</a:t>
            </a:r>
          </a:p>
          <a:p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203C     </a:t>
            </a:r>
            <a:r>
              <a:rPr lang="en-US" sz="1500" b="1" spc="-15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endif</a:t>
            </a:r>
            <a:endParaRPr lang="en-US" sz="1500" b="1" spc="-15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204C     if (flx1 .lt. 63.0D0) then</a:t>
            </a:r>
          </a:p>
          <a:p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205C     write(*,'(2A/A)')'***WARNING! Solar flux below 63 FU (R12 &lt;0)',</a:t>
            </a:r>
          </a:p>
          <a:p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206C    &amp;                   'program stopped!'</a:t>
            </a:r>
          </a:p>
          <a:p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207C     stop</a:t>
            </a:r>
          </a:p>
          <a:p>
            <a:r>
              <a:rPr lang="en-US" sz="1500" b="1" spc="-15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208C     </a:t>
            </a:r>
            <a:r>
              <a:rPr lang="en-US" sz="1500" b="1" spc="-15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endif</a:t>
            </a:r>
            <a:endParaRPr lang="en-US" sz="1500" b="1" spc="-15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153321" y="5013176"/>
            <a:ext cx="9302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DC2300"/>
                </a:solidFill>
              </a:rPr>
              <a:t>WARNING!</a:t>
            </a:r>
            <a:endParaRPr lang="en-US" dirty="0" smtClean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 After removing the limits on F10.7 (or R12), if values outside the range [63,193] for F10.7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(or [0,150] for R12) are used, unrealistic or undefined electron densities values can be obtained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3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8860" y="279953"/>
            <a:ext cx="434956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3. Different Uses of </a:t>
            </a: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endParaRPr lang="en-US" sz="1600" spc="-150" dirty="0" smtClean="0">
              <a:solidFill>
                <a:srgbClr val="000000"/>
              </a:solidFill>
              <a:latin typeface="Courier New" pitchFamily="49" charset="0"/>
              <a:ea typeface="ＭＳ Ｐゴシック" charset="-128"/>
              <a:cs typeface="Courier New" pitchFamily="49" charset="0"/>
            </a:endParaRP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95736" y="4725144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30"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call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cciri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(xMODIP,mth0,UT0,R12,alat,along,foF2,M3000)</a:t>
            </a:r>
          </a:p>
          <a:p>
            <a:pPr marL="342900" indent="-342900"/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231    call ef1r(alat,mth1,flx1,chi,foF2, efoE,efoF1)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581596" y="1150615"/>
            <a:ext cx="7382892" cy="2638425"/>
            <a:chOff x="1335088" y="2193925"/>
            <a:chExt cx="7454900" cy="2638425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289550" y="2981325"/>
              <a:ext cx="3500438" cy="11874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>
                  <a:latin typeface="Calibri" charset="0"/>
                  <a:ea typeface="ＭＳ Ｐゴシック" charset="-128"/>
                </a:rPr>
                <a:t>These values can be </a:t>
              </a:r>
              <a:r>
                <a:rPr lang="en-US" dirty="0" err="1">
                  <a:latin typeface="Calibri" charset="0"/>
                  <a:ea typeface="ＭＳ Ｐゴシック" charset="-128"/>
                </a:rPr>
                <a:t>modelled</a:t>
              </a:r>
              <a:r>
                <a:rPr lang="en-US" dirty="0">
                  <a:latin typeface="Calibri" charset="0"/>
                  <a:ea typeface="ＭＳ Ｐゴシック" charset="-128"/>
                </a:rPr>
                <a:t> (e.g. ITU-R coefficients for foF2, M(3000)F2) or experimentally derived.</a:t>
              </a:r>
            </a:p>
          </p:txBody>
        </p:sp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>
              <a:off x="2211388" y="2293938"/>
              <a:ext cx="1184275" cy="2063750"/>
            </a:xfrm>
            <a:custGeom>
              <a:avLst/>
              <a:gdLst>
                <a:gd name="G0" fmla="*/ 1 0 51712"/>
                <a:gd name="G1" fmla="*/ G0 62554 1"/>
                <a:gd name="G2" fmla="*/ G1 1 62554"/>
                <a:gd name="G3" fmla="+- 16384 0 0"/>
                <a:gd name="G4" fmla="*/ G3 1 2944"/>
                <a:gd name="G5" fmla="+- 39084 0 0"/>
                <a:gd name="G6" fmla="*/ G5 1 62554"/>
                <a:gd name="G7" fmla="+- 34944 0 0"/>
                <a:gd name="G8" fmla="*/ G7 1 2944"/>
                <a:gd name="G9" fmla="+- 1346 0 0"/>
                <a:gd name="G10" fmla="*/ G9 1 62554"/>
                <a:gd name="G11" fmla="+- 512 0 0"/>
                <a:gd name="G12" fmla="*/ G11 1 2944"/>
                <a:gd name="G13" fmla="+- 16898 0 0"/>
                <a:gd name="G14" fmla="*/ G13 1 62554"/>
                <a:gd name="G15" fmla="+- 26752 0 0"/>
                <a:gd name="G16" fmla="*/ G15 1 2944"/>
                <a:gd name="G17" fmla="+- 23594 0 0"/>
                <a:gd name="G18" fmla="*/ G17 1 62554"/>
                <a:gd name="G19" fmla="*/ 1 0 51712"/>
                <a:gd name="G20" fmla="*/ G19 2944 1"/>
                <a:gd name="G21" fmla="*/ G20 1 2944"/>
                <a:gd name="G22" fmla="+- 23594 0 0"/>
                <a:gd name="G23" fmla="*/ G22 1 62554"/>
                <a:gd name="G24" fmla="*/ 1 0 51712"/>
                <a:gd name="G25" fmla="*/ G24 2944 1"/>
                <a:gd name="G26" fmla="*/ G25 1 2944"/>
                <a:gd name="G27" fmla="+- 23594 0 0"/>
                <a:gd name="G28" fmla="*/ G27 1 62554"/>
                <a:gd name="G29" fmla="*/ 1 0 51712"/>
                <a:gd name="G30" fmla="*/ G29 2944 1"/>
                <a:gd name="G31" fmla="*/ G30 1 2944"/>
                <a:gd name="G32" fmla="+- 23594 0 0"/>
                <a:gd name="G33" fmla="*/ G32 1 62554"/>
                <a:gd name="G34" fmla="*/ 1 0 51712"/>
                <a:gd name="G35" fmla="*/ G34 2944 1"/>
                <a:gd name="G36" fmla="*/ G35 1 2944"/>
                <a:gd name="G37" fmla="*/ 1 0 51712"/>
                <a:gd name="G38" fmla="*/ G37 62554 1"/>
                <a:gd name="G39" fmla="*/ G38 1 62554"/>
                <a:gd name="G40" fmla="+- 16384 0 0"/>
                <a:gd name="G41" fmla="*/ G40 1 2944"/>
                <a:gd name="G42" fmla="+- 44 0 0"/>
                <a:gd name="G43" fmla="*/ G42 1 62554"/>
                <a:gd name="G44" fmla="+- 28032 0 0"/>
                <a:gd name="G45" fmla="*/ G44 1 2944"/>
                <a:gd name="G46" fmla="+- 1346 0 0"/>
                <a:gd name="G47" fmla="*/ G46 1 62554"/>
                <a:gd name="G48" fmla="+- 512 0 0"/>
                <a:gd name="G49" fmla="*/ G48 1 2944"/>
                <a:gd name="G50" fmla="+- 16898 0 0"/>
                <a:gd name="G51" fmla="*/ G50 1 62554"/>
                <a:gd name="G52" fmla="+- 26752 0 0"/>
                <a:gd name="G53" fmla="*/ G52 1 2944"/>
                <a:gd name="G54" fmla="+- 23594 0 0"/>
                <a:gd name="G55" fmla="*/ G54 1 62554"/>
                <a:gd name="G56" fmla="*/ 1 0 51712"/>
                <a:gd name="G57" fmla="*/ G56 2944 1"/>
                <a:gd name="G58" fmla="*/ G57 1 2944"/>
                <a:gd name="G59" fmla="+- 23594 0 0"/>
                <a:gd name="G60" fmla="*/ G59 1 62554"/>
                <a:gd name="G61" fmla="*/ 1 0 51712"/>
                <a:gd name="G62" fmla="*/ G61 2944 1"/>
                <a:gd name="G63" fmla="*/ G62 1 2944"/>
                <a:gd name="G64" fmla="+- 23594 0 0"/>
                <a:gd name="G65" fmla="*/ G64 1 62554"/>
                <a:gd name="G66" fmla="*/ 1 0 51712"/>
                <a:gd name="G67" fmla="*/ G66 2944 1"/>
                <a:gd name="G68" fmla="*/ G67 1 2944"/>
                <a:gd name="G69" fmla="+- 23594 0 0"/>
                <a:gd name="G70" fmla="*/ G69 1 62554"/>
                <a:gd name="G71" fmla="*/ 1 0 51712"/>
                <a:gd name="G72" fmla="*/ G71 2944 1"/>
                <a:gd name="G73" fmla="*/ G72 1 2944"/>
                <a:gd name="G74" fmla="*/ 1 0 51712"/>
                <a:gd name="G75" fmla="*/ G74 62554 1"/>
                <a:gd name="G76" fmla="*/ G75 1 62554"/>
                <a:gd name="G77" fmla="+- 16384 0 0"/>
                <a:gd name="G78" fmla="*/ G77 1 2944"/>
                <a:gd name="G79" fmla="+- 6740 0 0"/>
                <a:gd name="G80" fmla="*/ G79 1 62554"/>
                <a:gd name="G81" fmla="+- 28032 0 0"/>
                <a:gd name="G82" fmla="*/ G81 1 2944"/>
                <a:gd name="G83" fmla="+- 1346 0 0"/>
                <a:gd name="G84" fmla="*/ G83 1 62554"/>
                <a:gd name="G85" fmla="+- 512 0 0"/>
                <a:gd name="G86" fmla="*/ G85 1 2944"/>
                <a:gd name="G87" fmla="+- 16898 0 0"/>
                <a:gd name="G88" fmla="*/ G87 1 62554"/>
                <a:gd name="G89" fmla="+- 26752 0 0"/>
                <a:gd name="G90" fmla="*/ G89 1 2944"/>
                <a:gd name="G91" fmla="+- 23594 0 0"/>
                <a:gd name="G92" fmla="*/ G91 1 62554"/>
                <a:gd name="G93" fmla="*/ 1 0 51712"/>
                <a:gd name="G94" fmla="*/ G93 2944 1"/>
                <a:gd name="G95" fmla="*/ G94 1 2944"/>
                <a:gd name="G96" fmla="+- 23594 0 0"/>
                <a:gd name="G97" fmla="*/ G96 1 62554"/>
                <a:gd name="G98" fmla="*/ 1 0 51712"/>
                <a:gd name="G99" fmla="*/ G98 2944 1"/>
                <a:gd name="G100" fmla="*/ G99 1 2944"/>
                <a:gd name="G101" fmla="+- 23594 0 0"/>
                <a:gd name="G102" fmla="*/ G101 1 62554"/>
                <a:gd name="G103" fmla="*/ 1 0 51712"/>
                <a:gd name="G104" fmla="*/ G103 2944 1"/>
                <a:gd name="G105" fmla="*/ G104 1 2944"/>
                <a:gd name="G106" fmla="+- 23594 0 0"/>
                <a:gd name="G107" fmla="*/ G106 1 62554"/>
                <a:gd name="G108" fmla="*/ 1 0 51712"/>
                <a:gd name="G109" fmla="*/ G108 2944 1"/>
                <a:gd name="G110" fmla="*/ G109 1 2944"/>
                <a:gd name="G111" fmla="+- 62554 0 0"/>
                <a:gd name="G112" fmla="+- 2944 0 0"/>
              </a:gdLst>
              <a:ahLst/>
              <a:cxnLst>
                <a:cxn ang="0">
                  <a:pos x="0" y="1706880"/>
                </a:cxn>
                <a:cxn ang="0">
                  <a:pos x="462354" y="1509853"/>
                </a:cxn>
                <a:cxn ang="0">
                  <a:pos x="374469" y="1271452"/>
                </a:cxn>
                <a:cxn ang="0">
                  <a:pos x="1288869" y="653143"/>
                </a:cxn>
                <a:cxn ang="0">
                  <a:pos x="261257" y="0"/>
                </a:cxn>
                <a:cxn ang="0">
                  <a:pos x="261257" y="0"/>
                </a:cxn>
                <a:cxn ang="0">
                  <a:pos x="261257" y="0"/>
                </a:cxn>
                <a:cxn ang="0">
                  <a:pos x="261257" y="0"/>
                </a:cxn>
              </a:cxnLst>
              <a:rect l="0" t="0" r="r" b="b"/>
              <a:pathLst>
                <a:path w="1307738" h="1706880">
                  <a:moveTo>
                    <a:pt x="0" y="1706880"/>
                  </a:moveTo>
                  <a:cubicBezTo>
                    <a:pt x="317137" y="1643017"/>
                    <a:pt x="399943" y="1582424"/>
                    <a:pt x="462354" y="1509853"/>
                  </a:cubicBezTo>
                  <a:cubicBezTo>
                    <a:pt x="524766" y="1437282"/>
                    <a:pt x="236717" y="1414237"/>
                    <a:pt x="374469" y="1271452"/>
                  </a:cubicBezTo>
                  <a:cubicBezTo>
                    <a:pt x="512221" y="1128667"/>
                    <a:pt x="1307738" y="865052"/>
                    <a:pt x="1288869" y="653143"/>
                  </a:cubicBezTo>
                  <a:cubicBezTo>
                    <a:pt x="1270000" y="441234"/>
                    <a:pt x="261257" y="0"/>
                    <a:pt x="261257" y="0"/>
                  </a:cubicBezTo>
                </a:path>
              </a:pathLst>
            </a:custGeom>
            <a:noFill/>
            <a:ln w="15840">
              <a:solidFill>
                <a:srgbClr val="000000"/>
              </a:solidFill>
              <a:round/>
              <a:headEnd/>
              <a:tailEnd/>
            </a:ln>
            <a:effectLst>
              <a:outerShdw blurRad="76200" dist="50800" dir="4740000" sx="98000" sy="98000" algn="ctr" rotWithShape="0">
                <a:schemeClr val="tx1"/>
              </a:outerShdw>
            </a:effectLst>
            <a:scene3d>
              <a:camera prst="orthographicFront"/>
              <a:lightRig rig="glow" dir="t"/>
            </a:scene3d>
            <a:sp3d extrusionH="76200" contourW="12700" prstMaterial="dkEdge">
              <a:bevelT prst="relaxedInset"/>
              <a:extrusionClr>
                <a:schemeClr val="tx1"/>
              </a:extrusionClr>
              <a:contourClr>
                <a:schemeClr val="accent1"/>
              </a:contourClr>
            </a:sp3d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" name="AutoShape 7"/>
            <p:cNvCxnSpPr>
              <a:cxnSpLocks noChangeShapeType="1"/>
              <a:stCxn id="24" idx="0"/>
            </p:cNvCxnSpPr>
            <p:nvPr/>
          </p:nvCxnSpPr>
          <p:spPr bwMode="auto">
            <a:xfrm flipH="1" flipV="1">
              <a:off x="3810000" y="3146425"/>
              <a:ext cx="1076325" cy="312738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8"/>
            <p:cNvCxnSpPr>
              <a:cxnSpLocks noChangeShapeType="1"/>
              <a:stCxn id="24" idx="1"/>
            </p:cNvCxnSpPr>
            <p:nvPr/>
          </p:nvCxnSpPr>
          <p:spPr bwMode="auto">
            <a:xfrm flipH="1">
              <a:off x="3297238" y="3589338"/>
              <a:ext cx="987425" cy="96837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9"/>
            <p:cNvCxnSpPr>
              <a:cxnSpLocks noChangeShapeType="1"/>
              <a:stCxn id="24" idx="2"/>
            </p:cNvCxnSpPr>
            <p:nvPr/>
          </p:nvCxnSpPr>
          <p:spPr bwMode="auto">
            <a:xfrm flipH="1">
              <a:off x="2925763" y="3717925"/>
              <a:ext cx="1960562" cy="423863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0"/>
            <p:cNvCxnSpPr>
              <a:cxnSpLocks noChangeShapeType="1"/>
            </p:cNvCxnSpPr>
            <p:nvPr/>
          </p:nvCxnSpPr>
          <p:spPr bwMode="auto">
            <a:xfrm flipV="1">
              <a:off x="1335088" y="2193925"/>
              <a:ext cx="3175" cy="235585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1"/>
            <p:cNvCxnSpPr>
              <a:cxnSpLocks noChangeShapeType="1"/>
            </p:cNvCxnSpPr>
            <p:nvPr/>
          </p:nvCxnSpPr>
          <p:spPr bwMode="auto">
            <a:xfrm>
              <a:off x="1335088" y="4549775"/>
              <a:ext cx="2201862" cy="3175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111375" y="4559300"/>
              <a:ext cx="969963" cy="2730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Ne [m-3]</a:t>
              </a: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1600200" y="2546350"/>
              <a:ext cx="876300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00"/>
                  </a:solidFill>
                </a:rPr>
                <a:t>Topside</a:t>
              </a:r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724025" y="3267075"/>
              <a:ext cx="906463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00"/>
                  </a:solidFill>
                </a:rPr>
                <a:t>Bottomside</a:t>
              </a: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4286250" y="3460750"/>
              <a:ext cx="1200150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C00000"/>
                  </a:solidFill>
                </a:rPr>
                <a:t>Anchor points</a:t>
              </a: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1479550" y="3116263"/>
              <a:ext cx="1828800" cy="1587"/>
            </a:xfrm>
            <a:prstGeom prst="line">
              <a:avLst/>
            </a:prstGeom>
            <a:noFill/>
            <a:ln w="18360">
              <a:solidFill>
                <a:srgbClr val="00808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2195736" y="4149080"/>
            <a:ext cx="2294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NeQuick_2_0_2.for: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4.NeQuick usage: compiling and running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5" name="Picture 3" descr="t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772816"/>
            <a:ext cx="3101484" cy="31263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Radice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900142" cy="5366370"/>
          </a:xfrm>
          <a:prstGeom prst="rect">
            <a:avLst/>
          </a:prstGeom>
        </p:spPr>
      </p:pic>
      <p:sp>
        <p:nvSpPr>
          <p:cNvPr id="4" name="3 Explosión 1"/>
          <p:cNvSpPr/>
          <p:nvPr/>
        </p:nvSpPr>
        <p:spPr>
          <a:xfrm rot="20899126">
            <a:off x="-13653" y="112017"/>
            <a:ext cx="2478443" cy="19278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to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NeQuick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59832" y="404664"/>
            <a:ext cx="1508490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START HERE!</a:t>
            </a:r>
            <a:endParaRPr lang="en-US" dirty="0"/>
          </a:p>
        </p:txBody>
      </p:sp>
      <p:cxnSp>
        <p:nvCxnSpPr>
          <p:cNvPr id="10" name="9 Conector angular"/>
          <p:cNvCxnSpPr>
            <a:stCxn id="6" idx="3"/>
          </p:cNvCxnSpPr>
          <p:nvPr/>
        </p:nvCxnSpPr>
        <p:spPr>
          <a:xfrm>
            <a:off x="4568322" y="604719"/>
            <a:ext cx="2235926" cy="448017"/>
          </a:xfrm>
          <a:prstGeom prst="bentConnector3">
            <a:avLst>
              <a:gd name="adj1" fmla="val 99907"/>
            </a:avLst>
          </a:prstGeom>
          <a:ln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259632" y="1752600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pic>
        <p:nvPicPr>
          <p:cNvPr id="4" name="Picture 18" descr="Ictp_logo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142852"/>
            <a:ext cx="822834" cy="8731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D051B5-8FC2-4AC7-A063-EAA1AE857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1CD051B5-8FC2-4AC7-A063-EAA1AE857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D7E1AB-5DF3-47A2-9407-661FD6CFB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FD7E1AB-5DF3-47A2-9407-661FD6CFB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pi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848871" cy="5987798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860" y="279953"/>
            <a:ext cx="393278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4. Compiling and running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46" y="9525"/>
            <a:ext cx="91122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00400" y="798513"/>
            <a:ext cx="2057400" cy="34448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</a:rPr>
              <a:t>Text Editor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00400" y="1600200"/>
            <a:ext cx="2057400" cy="344488"/>
          </a:xfrm>
          <a:prstGeom prst="rect">
            <a:avLst/>
          </a:prstGeom>
          <a:noFill/>
          <a:ln w="9525">
            <a:solidFill>
              <a:srgbClr val="C0C0C0"/>
            </a:solidFill>
            <a:prstDash val="sysDashDotDot"/>
            <a:round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FFFF"/>
                </a:solidFill>
              </a:rPr>
              <a:t>Source Code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00400" y="3522663"/>
            <a:ext cx="2057400" cy="344487"/>
          </a:xfrm>
          <a:prstGeom prst="rect">
            <a:avLst/>
          </a:prstGeom>
          <a:noFill/>
          <a:ln w="9525">
            <a:solidFill>
              <a:srgbClr val="C0C0C0"/>
            </a:solidFill>
            <a:prstDash val="sysDashDotDot"/>
            <a:round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Object Code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200400" y="5486400"/>
            <a:ext cx="2143125" cy="344488"/>
          </a:xfrm>
          <a:prstGeom prst="rect">
            <a:avLst/>
          </a:prstGeom>
          <a:noFill/>
          <a:ln w="9525">
            <a:solidFill>
              <a:srgbClr val="C0C0C0"/>
            </a:solidFill>
            <a:prstDash val="sysDashDotDot"/>
            <a:round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Executable Code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600200" y="4572000"/>
            <a:ext cx="1423988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u="sng" dirty="0">
                <a:solidFill>
                  <a:srgbClr val="FFFF00"/>
                </a:solidFill>
              </a:rPr>
              <a:t>Put together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4222750" y="1143000"/>
            <a:ext cx="1588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4222750" y="1971675"/>
            <a:ext cx="1588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222750" y="2906713"/>
            <a:ext cx="1588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222750" y="3914775"/>
            <a:ext cx="1588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4222750" y="4959350"/>
            <a:ext cx="1588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919788" y="1368425"/>
            <a:ext cx="163830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 dirty="0">
                <a:solidFill>
                  <a:srgbClr val="FFFFFF"/>
                </a:solidFill>
              </a:rPr>
              <a:t>NeQuick_2.for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 dirty="0">
                <a:solidFill>
                  <a:srgbClr val="FFFFFF"/>
                </a:solidFill>
              </a:rPr>
              <a:t>slQu_2.for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600200" y="2484438"/>
            <a:ext cx="1133475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u="sng" dirty="0">
                <a:solidFill>
                  <a:srgbClr val="FFFF00"/>
                </a:solidFill>
              </a:rPr>
              <a:t>Translate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919788" y="3421063"/>
            <a:ext cx="149860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 dirty="0">
                <a:solidFill>
                  <a:srgbClr val="FFFFFF"/>
                </a:solidFill>
              </a:rPr>
              <a:t>NeQuick_2.o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 dirty="0">
                <a:solidFill>
                  <a:srgbClr val="FFFFFF"/>
                </a:solidFill>
              </a:rPr>
              <a:t>slQu_2.o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5919788" y="5473700"/>
            <a:ext cx="2095500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 dirty="0">
                <a:solidFill>
                  <a:srgbClr val="FFFFFF"/>
                </a:solidFill>
              </a:rPr>
              <a:t>Neq.exe, </a:t>
            </a:r>
            <a:r>
              <a:rPr lang="en-US" i="1" dirty="0" err="1">
                <a:solidFill>
                  <a:srgbClr val="FFFFFF"/>
                </a:solidFill>
              </a:rPr>
              <a:t>a.out</a:t>
            </a:r>
            <a:r>
              <a:rPr lang="en-US" i="1" dirty="0">
                <a:solidFill>
                  <a:srgbClr val="FFFFFF"/>
                </a:solidFill>
              </a:rPr>
              <a:t>, etc</a:t>
            </a:r>
          </a:p>
        </p:txBody>
      </p:sp>
      <p:sp>
        <p:nvSpPr>
          <p:cNvPr id="19" name="18 Elipse"/>
          <p:cNvSpPr/>
          <p:nvPr/>
        </p:nvSpPr>
        <p:spPr>
          <a:xfrm>
            <a:off x="3203848" y="2420888"/>
            <a:ext cx="2088232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compiler</a:t>
            </a:r>
            <a:endParaRPr lang="en-US" b="1" dirty="0"/>
          </a:p>
        </p:txBody>
      </p:sp>
      <p:sp>
        <p:nvSpPr>
          <p:cNvPr id="20" name="19 Elipse"/>
          <p:cNvSpPr/>
          <p:nvPr/>
        </p:nvSpPr>
        <p:spPr>
          <a:xfrm>
            <a:off x="3203848" y="4365104"/>
            <a:ext cx="2088232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linker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652713" y="609600"/>
            <a:ext cx="3886200" cy="80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latin typeface="Calibri" charset="0"/>
                <a:ea typeface="ＭＳ Ｐゴシック" charset="-128"/>
              </a:rPr>
              <a:t>Fortran 77 compilers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23232" y="1612900"/>
            <a:ext cx="3937000" cy="4552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F77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G77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Intel Fortran Compiler for Linux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Gfortran</a:t>
            </a:r>
            <a:r>
              <a:rPr lang="en-US" dirty="0">
                <a:solidFill>
                  <a:srgbClr val="000000"/>
                </a:solidFill>
              </a:rPr>
              <a:t> – the GNU Fortran Compiler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Salford</a:t>
            </a:r>
            <a:r>
              <a:rPr lang="en-US" dirty="0">
                <a:solidFill>
                  <a:srgbClr val="000000"/>
                </a:solidFill>
              </a:rPr>
              <a:t> FTN95 Compiler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For Windows Users: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MinGW</a:t>
            </a:r>
            <a:r>
              <a:rPr lang="en-US" dirty="0">
                <a:solidFill>
                  <a:srgbClr val="000000"/>
                </a:solidFill>
              </a:rPr>
              <a:t> 's (</a:t>
            </a:r>
            <a:r>
              <a:rPr lang="en-US" dirty="0" err="1">
                <a:solidFill>
                  <a:srgbClr val="000000"/>
                </a:solidFill>
              </a:rPr>
              <a:t>Gfortran</a:t>
            </a:r>
            <a:r>
              <a:rPr lang="en-US" dirty="0">
                <a:solidFill>
                  <a:srgbClr val="000000"/>
                </a:solidFill>
              </a:rPr>
              <a:t>, G77)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Cygwin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Force Project</a:t>
            </a:r>
          </a:p>
        </p:txBody>
      </p:sp>
      <p:pic>
        <p:nvPicPr>
          <p:cNvPr id="5" name="4 Imagen" descr="linux.jpg"/>
          <p:cNvPicPr>
            <a:picLocks noChangeAspect="1"/>
          </p:cNvPicPr>
          <p:nvPr/>
        </p:nvPicPr>
        <p:blipFill>
          <a:blip r:embed="rId3" cstate="print"/>
          <a:srcRect l="12453" r="19056"/>
          <a:stretch>
            <a:fillRect/>
          </a:stretch>
        </p:blipFill>
        <p:spPr>
          <a:xfrm>
            <a:off x="755576" y="1412776"/>
            <a:ext cx="1584176" cy="1340743"/>
          </a:xfrm>
          <a:prstGeom prst="rect">
            <a:avLst/>
          </a:prstGeom>
        </p:spPr>
      </p:pic>
      <p:pic>
        <p:nvPicPr>
          <p:cNvPr id="6" name="5 Imagen" descr="ming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5" y="4007742"/>
            <a:ext cx="1512168" cy="1084196"/>
          </a:xfrm>
          <a:prstGeom prst="rect">
            <a:avLst/>
          </a:prstGeom>
        </p:spPr>
      </p:pic>
      <p:pic>
        <p:nvPicPr>
          <p:cNvPr id="7" name="6 Imagen" descr="window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573016"/>
            <a:ext cx="1374260" cy="136815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8860" y="279953"/>
            <a:ext cx="393278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4. Compiling and running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3568" y="548680"/>
            <a:ext cx="3886200" cy="80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err="1"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2400" b="1" dirty="0">
                <a:latin typeface="Courier New" pitchFamily="49" charset="0"/>
                <a:ea typeface="ＭＳ Ｐゴシック" charset="-128"/>
                <a:cs typeface="Courier New" pitchFamily="49" charset="0"/>
              </a:rPr>
              <a:t> Compilation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60362" y="1676400"/>
            <a:ext cx="741203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-128"/>
              </a:rPr>
              <a:t>Compile</a:t>
            </a:r>
            <a:r>
              <a:rPr lang="en-US" b="1" dirty="0">
                <a:solidFill>
                  <a:srgbClr val="00B0F0"/>
                </a:solidFill>
                <a:latin typeface="Calibri" charset="0"/>
                <a:ea typeface="ＭＳ Ｐゴシック" charset="-128"/>
              </a:rPr>
              <a:t> </a:t>
            </a:r>
            <a:r>
              <a:rPr lang="en-US" b="1" dirty="0">
                <a:latin typeface="Calibri" charset="0"/>
                <a:ea typeface="ＭＳ Ｐゴシック" charset="-128"/>
              </a:rPr>
              <a:t>and</a:t>
            </a:r>
            <a:r>
              <a:rPr lang="en-US" b="1" dirty="0">
                <a:solidFill>
                  <a:srgbClr val="00B0F0"/>
                </a:solidFill>
                <a:latin typeface="Calibri" charset="0"/>
                <a:ea typeface="ＭＳ Ｐゴシック" charset="-128"/>
              </a:rPr>
              <a:t> </a:t>
            </a: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-128"/>
              </a:rPr>
              <a:t>Link</a:t>
            </a:r>
            <a:r>
              <a:rPr lang="en-US" b="1" dirty="0">
                <a:solidFill>
                  <a:srgbClr val="00B0F0"/>
                </a:solidFill>
                <a:latin typeface="Calibri" charset="0"/>
                <a:ea typeface="ＭＳ Ｐゴシック" charset="-128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NeQuick_2.for 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and</a:t>
            </a:r>
            <a:r>
              <a:rPr lang="en-US" b="1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slQu_2.for 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with a FORTRAN 77 compiler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34144" y="2286000"/>
            <a:ext cx="69342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Command format: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compiler [-o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outputfile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] NeQuick_2.for slQu_2.for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62533" y="3581400"/>
            <a:ext cx="5781675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For example: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f77 –o neq2 NeQuick_2.for slQu_2.for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90525" y="4724400"/>
            <a:ext cx="5781675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To run: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./neq2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./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a.out</a:t>
            </a:r>
            <a:endParaRPr lang="en-US" b="1" dirty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a.exe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8860" y="279953"/>
            <a:ext cx="393278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4. Compiling and running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8106766" cy="4065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37456" y="609600"/>
            <a:ext cx="2438400" cy="80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>
                <a:latin typeface="Calibri" charset="0"/>
                <a:ea typeface="ＭＳ Ｐゴシック" charset="-128"/>
              </a:rPr>
              <a:t>Running…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8860" y="279953"/>
            <a:ext cx="393278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4. Compiling and running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93440" y="609600"/>
            <a:ext cx="2438400" cy="80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>
                <a:latin typeface="Calibri" charset="0"/>
                <a:ea typeface="ＭＳ Ｐゴシック" charset="-128"/>
              </a:rPr>
              <a:t>Running…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8580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827338" y="5341938"/>
            <a:ext cx="2286000" cy="914400"/>
          </a:xfrm>
          <a:prstGeom prst="ellipse">
            <a:avLst/>
          </a:prstGeom>
          <a:solidFill>
            <a:srgbClr val="99CCFF">
              <a:alpha val="0"/>
            </a:srgbClr>
          </a:solidFill>
          <a:ln w="3672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800600" y="6400800"/>
            <a:ext cx="1320800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0000"/>
                </a:solidFill>
              </a:rPr>
              <a:t>Not TECU!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68860" y="279953"/>
            <a:ext cx="393278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4. Compiling and running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275856" y="3507085"/>
            <a:ext cx="434340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  <p:pic>
        <p:nvPicPr>
          <p:cNvPr id="3" name="2 Imagen" descr="questi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2348880"/>
            <a:ext cx="1872208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 be continued…</a:t>
            </a:r>
          </a:p>
        </p:txBody>
      </p:sp>
      <p:pic>
        <p:nvPicPr>
          <p:cNvPr id="4" name="Picture 18" descr="Ictp_logo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260648"/>
            <a:ext cx="822834" cy="8731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852936"/>
            <a:ext cx="5711552" cy="837059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Laboratory Session</a:t>
            </a:r>
            <a:endParaRPr lang="en-US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009472" y="4038600"/>
            <a:ext cx="4955016" cy="20546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Yenca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Migoya-Orue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’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T/ICT4D – ICTP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 and Conference on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NeQuick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Latest Developments and Advanced Uses – ICTP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4-8 May 2015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2381250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81050" y="689174"/>
            <a:ext cx="8228013" cy="1371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</a:rPr>
              <a:t>http://</a:t>
            </a:r>
            <a:r>
              <a:rPr lang="en-US" sz="3600" dirty="0" smtClean="0">
                <a:solidFill>
                  <a:srgbClr val="000000"/>
                </a:solidFill>
              </a:rPr>
              <a:t>t-ict4d.ictp.it/nequick2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591071"/>
            <a:ext cx="228934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Clr>
                <a:srgbClr val="000000"/>
              </a:buClr>
              <a:buSzPct val="100000"/>
              <a:defRPr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SimSun" charset="-122"/>
              </a:rPr>
              <a:t>T/ICT4D web site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SimSun" charset="-122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908720"/>
            <a:ext cx="957163" cy="8942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12 Imagen" descr="form_data.jpg"/>
          <p:cNvPicPr>
            <a:picLocks noChangeAspect="1"/>
          </p:cNvPicPr>
          <p:nvPr/>
        </p:nvPicPr>
        <p:blipFill>
          <a:blip r:embed="rId4" cstate="print"/>
          <a:srcRect l="23225" r="24013"/>
          <a:stretch>
            <a:fillRect/>
          </a:stretch>
        </p:blipFill>
        <p:spPr>
          <a:xfrm>
            <a:off x="1979712" y="1772816"/>
            <a:ext cx="5611572" cy="5085184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68860" y="279953"/>
            <a:ext cx="330761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Laboratory Session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187624" y="4337720"/>
            <a:ext cx="7200800" cy="18995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Familiarize yourself with </a:t>
            </a:r>
            <a:r>
              <a:rPr lang="en-US" sz="3200" dirty="0" smtClean="0"/>
              <a:t>the model</a:t>
            </a:r>
            <a:endParaRPr lang="en-US" sz="3200" dirty="0"/>
          </a:p>
          <a:p>
            <a:r>
              <a:rPr lang="en-US" sz="3200" dirty="0" smtClean="0"/>
              <a:t>Know </a:t>
            </a:r>
            <a:r>
              <a:rPr lang="en-US" sz="3200" dirty="0" smtClean="0"/>
              <a:t>how to </a:t>
            </a:r>
            <a:r>
              <a:rPr lang="en-US" sz="3200" dirty="0" smtClean="0"/>
              <a:t>compile and run </a:t>
            </a:r>
            <a:r>
              <a:rPr lang="en-US" sz="3200" dirty="0" err="1" smtClean="0"/>
              <a:t>NeQuick</a:t>
            </a:r>
            <a:endParaRPr lang="en-US" sz="3200" dirty="0" smtClean="0"/>
          </a:p>
          <a:p>
            <a:r>
              <a:rPr lang="en-US" sz="3200" dirty="0" smtClean="0"/>
              <a:t>Write a simple driver program</a:t>
            </a:r>
          </a:p>
        </p:txBody>
      </p:sp>
      <p:pic>
        <p:nvPicPr>
          <p:cNvPr id="5" name="Picture 18" descr="Ictp_logo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142852"/>
            <a:ext cx="822834" cy="873118"/>
          </a:xfrm>
          <a:prstGeom prst="rect">
            <a:avLst/>
          </a:prstGeom>
        </p:spPr>
      </p:pic>
      <p:pic>
        <p:nvPicPr>
          <p:cNvPr id="6" name="5 Imagen" descr="computerresearchla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1268760"/>
            <a:ext cx="6499781" cy="2376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8072" y="1704975"/>
            <a:ext cx="8495928" cy="4064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From a </a:t>
            </a:r>
            <a:r>
              <a:rPr lang="en-US" sz="2000" dirty="0" err="1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linux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 terminal type: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 err="1" smtClean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wget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  <a:ea typeface="ＭＳ Ｐゴシック" charset="-128"/>
                <a:hlinkClick r:id="rId3"/>
              </a:rPr>
              <a:t>http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ＭＳ Ｐゴシック" charset="-128"/>
                <a:hlinkClick r:id="rId3"/>
              </a:rPr>
              <a:t>://users.ictp.it/~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  <a:ea typeface="ＭＳ Ｐゴシック" charset="-128"/>
                <a:hlinkClick r:id="rId3"/>
              </a:rPr>
              <a:t>yenca/NeQuick_workshop/NeQuick2_0_2.zip</a:t>
            </a:r>
            <a:endParaRPr lang="en-US" sz="1600" b="1" dirty="0">
              <a:solidFill>
                <a:srgbClr val="000000"/>
              </a:solidFill>
              <a:latin typeface="Courier New" charset="0"/>
              <a:ea typeface="ＭＳ Ｐゴシック" charset="-128"/>
              <a:hlinkClick r:id="rId3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dirty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unzip 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NeQuick2_0_2.zip</a:t>
            </a:r>
            <a:endParaRPr lang="en-US" b="1" dirty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dirty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dirty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cd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NeQuick2_0_2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dirty="0" smtClean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err="1" smtClean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ls</a:t>
            </a:r>
            <a:endParaRPr lang="en-US" b="1" dirty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68860" y="279953"/>
            <a:ext cx="330761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Laboratory Session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4 Imagen" descr="linux.jpg"/>
          <p:cNvPicPr>
            <a:picLocks noChangeAspect="1"/>
          </p:cNvPicPr>
          <p:nvPr/>
        </p:nvPicPr>
        <p:blipFill>
          <a:blip r:embed="rId4" cstate="print"/>
          <a:srcRect l="12453" r="19056"/>
          <a:stretch>
            <a:fillRect/>
          </a:stretch>
        </p:blipFill>
        <p:spPr>
          <a:xfrm>
            <a:off x="5868144" y="764704"/>
            <a:ext cx="1584176" cy="134074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13792" y="609600"/>
            <a:ext cx="3886200" cy="80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err="1">
                <a:latin typeface="Calibri" charset="0"/>
                <a:ea typeface="ＭＳ Ｐゴシック" charset="-128"/>
              </a:rPr>
              <a:t>NeQuick</a:t>
            </a:r>
            <a:r>
              <a:rPr lang="en-US" sz="3200" dirty="0">
                <a:latin typeface="Calibri" charset="0"/>
                <a:ea typeface="ＭＳ Ｐゴシック" charset="-128"/>
              </a:rPr>
              <a:t> Compilation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560" y="1700808"/>
            <a:ext cx="741203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-128"/>
              </a:rPr>
              <a:t>Compile</a:t>
            </a:r>
            <a:r>
              <a:rPr lang="en-US" b="1" dirty="0">
                <a:solidFill>
                  <a:srgbClr val="00B0F0"/>
                </a:solidFill>
                <a:latin typeface="Calibri" charset="0"/>
                <a:ea typeface="ＭＳ Ｐゴシック" charset="-128"/>
              </a:rPr>
              <a:t> </a:t>
            </a:r>
            <a:r>
              <a:rPr lang="en-US" b="1" dirty="0">
                <a:latin typeface="Calibri" charset="0"/>
                <a:ea typeface="ＭＳ Ｐゴシック" charset="-128"/>
              </a:rPr>
              <a:t>and</a:t>
            </a:r>
            <a:r>
              <a:rPr lang="en-US" b="1" dirty="0">
                <a:solidFill>
                  <a:srgbClr val="00B0F0"/>
                </a:solidFill>
                <a:latin typeface="Calibri" charset="0"/>
                <a:ea typeface="ＭＳ Ｐゴシック" charset="-128"/>
              </a:rPr>
              <a:t> </a:t>
            </a: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-128"/>
              </a:rPr>
              <a:t>Link</a:t>
            </a:r>
            <a:r>
              <a:rPr lang="en-US" b="1" dirty="0">
                <a:solidFill>
                  <a:srgbClr val="00B0F0"/>
                </a:solidFill>
                <a:latin typeface="Calibri" charset="0"/>
                <a:ea typeface="ＭＳ Ｐゴシック" charset="-128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NeQuick_2.for 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and</a:t>
            </a:r>
            <a:r>
              <a:rPr lang="en-US" b="1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slQu_2.for 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with a FORTRAN 77 compiler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34144" y="2286000"/>
            <a:ext cx="69342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Command format: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compiler [-o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outputfile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] NeQuick_2.for slQu_2.for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04056" y="3581400"/>
            <a:ext cx="61722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For example: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gfortran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NeQuick_2.for slQu_2.for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34541" y="4724400"/>
            <a:ext cx="5781675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To run: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./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a.out</a:t>
            </a:r>
            <a:endParaRPr lang="en-US" b="1" dirty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8860" y="279953"/>
            <a:ext cx="330761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Laboratory Session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Picture 18" descr="Ictp_logo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1654" y="260648"/>
            <a:ext cx="822834" cy="8731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43185" y="1772816"/>
            <a:ext cx="8321303" cy="2888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/>
              <a:t>Plot the output</a:t>
            </a:r>
            <a:endParaRPr lang="en-US" b="1" dirty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FF"/>
              </a:solidFill>
            </a:endParaRPr>
          </a:p>
          <a:p>
            <a:pPr lvl="2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For vertical profiles: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B3B3B3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>
                <a:solidFill>
                  <a:srgbClr val="000080"/>
                </a:solidFill>
                <a:latin typeface="Consolas" pitchFamily="49" charset="0"/>
              </a:rPr>
              <a:t>gnuplot</a:t>
            </a:r>
            <a:r>
              <a:rPr lang="en-US" sz="1600" dirty="0">
                <a:solidFill>
                  <a:srgbClr val="000080"/>
                </a:solidFill>
                <a:latin typeface="Consolas" pitchFamily="49" charset="0"/>
              </a:rPr>
              <a:t> -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</a:rPr>
              <a:t>p </a:t>
            </a:r>
            <a:r>
              <a:rPr lang="en-US" sz="1600" dirty="0">
                <a:solidFill>
                  <a:srgbClr val="000080"/>
                </a:solidFill>
                <a:latin typeface="Consolas" pitchFamily="49" charset="0"/>
              </a:rPr>
              <a:t>-e “set </a:t>
            </a:r>
            <a:r>
              <a:rPr lang="en-US" sz="1600" dirty="0" err="1">
                <a:solidFill>
                  <a:srgbClr val="000080"/>
                </a:solidFill>
                <a:latin typeface="Consolas" pitchFamily="49" charset="0"/>
              </a:rPr>
              <a:t>yrange</a:t>
            </a:r>
            <a:r>
              <a:rPr lang="en-US" sz="1600" dirty="0">
                <a:solidFill>
                  <a:srgbClr val="000080"/>
                </a:solidFill>
                <a:latin typeface="Consolas" pitchFamily="49" charset="0"/>
              </a:rPr>
              <a:t>[0:2000]; plot 'slQu.dat' every::12 u 5:2 w </a:t>
            </a:r>
            <a:r>
              <a:rPr lang="en-US" sz="1600" dirty="0" err="1">
                <a:solidFill>
                  <a:srgbClr val="000080"/>
                </a:solidFill>
                <a:latin typeface="Consolas" pitchFamily="49" charset="0"/>
              </a:rPr>
              <a:t>lp</a:t>
            </a:r>
            <a:r>
              <a:rPr lang="en-US" sz="1600" dirty="0">
                <a:solidFill>
                  <a:srgbClr val="000080"/>
                </a:solidFill>
                <a:latin typeface="Consolas" pitchFamily="49" charset="0"/>
              </a:rPr>
              <a:t>”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FF"/>
              </a:solidFill>
            </a:endParaRPr>
          </a:p>
          <a:p>
            <a:pPr lvl="2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For slant profiles: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B3B3B3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>
                <a:solidFill>
                  <a:srgbClr val="000080"/>
                </a:solidFill>
                <a:latin typeface="Consolas" pitchFamily="49" charset="0"/>
              </a:rPr>
              <a:t>gnuplot</a:t>
            </a:r>
            <a:r>
              <a:rPr lang="en-US" sz="1600" dirty="0">
                <a:solidFill>
                  <a:srgbClr val="000080"/>
                </a:solidFill>
                <a:latin typeface="Consolas" pitchFamily="49" charset="0"/>
              </a:rPr>
              <a:t> -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</a:rPr>
              <a:t>p </a:t>
            </a:r>
            <a:r>
              <a:rPr lang="en-US" sz="1600" dirty="0">
                <a:solidFill>
                  <a:srgbClr val="000080"/>
                </a:solidFill>
                <a:latin typeface="Consolas" pitchFamily="49" charset="0"/>
              </a:rPr>
              <a:t>-e “set </a:t>
            </a:r>
            <a:r>
              <a:rPr lang="en-US" sz="1600" dirty="0" err="1">
                <a:solidFill>
                  <a:srgbClr val="000080"/>
                </a:solidFill>
                <a:latin typeface="Consolas" pitchFamily="49" charset="0"/>
              </a:rPr>
              <a:t>yrange</a:t>
            </a:r>
            <a:r>
              <a:rPr lang="en-US" sz="1600" dirty="0">
                <a:solidFill>
                  <a:srgbClr val="000080"/>
                </a:solidFill>
                <a:latin typeface="Consolas" pitchFamily="49" charset="0"/>
              </a:rPr>
              <a:t>[0:2000]; plot 'slQu.dat' every::15 u 6:3 w </a:t>
            </a:r>
            <a:r>
              <a:rPr lang="en-US" sz="1600" dirty="0" err="1">
                <a:solidFill>
                  <a:srgbClr val="000080"/>
                </a:solidFill>
                <a:latin typeface="Consolas" pitchFamily="49" charset="0"/>
              </a:rPr>
              <a:t>lp</a:t>
            </a:r>
            <a:r>
              <a:rPr lang="en-US" sz="1600" dirty="0">
                <a:solidFill>
                  <a:srgbClr val="000080"/>
                </a:solidFill>
                <a:latin typeface="Consolas" pitchFamily="49" charset="0"/>
              </a:rPr>
              <a:t>”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8860" y="279953"/>
            <a:ext cx="330761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Laboratory Session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18" descr="Ictp_logo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1654" y="260648"/>
            <a:ext cx="822834" cy="8731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27584" y="1196753"/>
            <a:ext cx="7997775" cy="1368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/>
              <a:t>Exercise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</a:rPr>
              <a:t>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solidFill>
                <a:srgbClr val="000080"/>
              </a:solidFill>
              <a:latin typeface="Consolas" pitchFamily="49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 smtClean="0">
                <a:solidFill>
                  <a:srgbClr val="000080"/>
                </a:solidFill>
                <a:latin typeface="Consolas" pitchFamily="49" charset="0"/>
              </a:rPr>
              <a:t>I have VTEC derived from a GNSS station and I want to calculate VTEC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 smtClean="0">
                <a:solidFill>
                  <a:srgbClr val="000080"/>
                </a:solidFill>
                <a:latin typeface="Consolas" pitchFamily="49" charset="0"/>
              </a:rPr>
              <a:t>with </a:t>
            </a:r>
            <a:r>
              <a:rPr lang="en-US" sz="1600" i="1" dirty="0" err="1" smtClean="0">
                <a:solidFill>
                  <a:srgbClr val="000080"/>
                </a:solidFill>
                <a:latin typeface="Consolas" pitchFamily="49" charset="0"/>
              </a:rPr>
              <a:t>NeQuick</a:t>
            </a:r>
            <a:r>
              <a:rPr lang="en-US" sz="1600" i="1" dirty="0" smtClean="0">
                <a:solidFill>
                  <a:srgbClr val="000080"/>
                </a:solidFill>
                <a:latin typeface="Consolas" pitchFamily="49" charset="0"/>
              </a:rPr>
              <a:t> for a specific month and year along the day every hour.</a:t>
            </a:r>
            <a:endParaRPr lang="en-US" sz="1600" i="1" dirty="0">
              <a:solidFill>
                <a:srgbClr val="000080"/>
              </a:solidFill>
              <a:latin typeface="Consolas" pitchFamily="49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8860" y="279953"/>
            <a:ext cx="330761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Laboratory Session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2636912"/>
            <a:ext cx="7200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real*8 function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vtec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(h0,h2,alat, along,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mth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ut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az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implicit real*8 (a-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h,o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-z)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dimension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hm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(3),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aep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(3),bb(6)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real*8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gintv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common /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nepar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hm,aep,bb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h1a=1000.0D0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h1b=2000.0D0</a:t>
            </a:r>
          </a:p>
          <a:p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      call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prepNeQ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alat,along,mth,ut,az,hm,aep,bb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		tec1=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gintv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(h0, h1a,1.0D-3)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		tec2=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gintv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(h1a,h1b,1.0D-2)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		tec3=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gintv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(h1b,h2, 1.0D-2)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		tec4=tec1+tec2+tec3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	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vtec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=tec4/1.0D13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return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end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" name="Picture 18" descr="Ictp_logo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260648"/>
            <a:ext cx="822834" cy="8731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332656"/>
            <a:ext cx="741682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real*8 function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gintv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(g1,g2,eps)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C     integrates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NeNeQ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for vertical profile</a:t>
            </a:r>
          </a:p>
          <a:p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implicit real*8 (a-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h,o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-z)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real*8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NeNeQ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dimension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hm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(3),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aep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(3),bb(6)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common /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nepar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hm,aep,bb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gint1 = 0.0D0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n = 8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1    h  =  (g2-g1) /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dfloat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hh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0.5D0*h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g  = h*0.5773502691896D0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y  = g1 + (h-g)*0.5D0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gint2  =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NeNeQ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y,hm,aep,bb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)+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+       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NeNeQ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y+g,hm,aep,bb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do m = 1,n-1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  gint2 = gint2 +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NeNeQ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y+h+g,hm,aep,bb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)+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+                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NeNeQ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y+h,hm,aep,bb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  y = y + h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enddo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gint2 = gint2*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hh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if (n.eq.8.or.abs(gint1-gint2).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gt.eps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*abs(gint1)) then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  n = n*2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  gint1 = gint2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  if (n.lt.1024)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goto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1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gintv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gint2+(gint2-gint1)/15.0D0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return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end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" name="Picture 18" descr="Ictp_logo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1654" y="260648"/>
            <a:ext cx="822834" cy="8731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43608" y="616614"/>
            <a:ext cx="68407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program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NeQ_Station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implicit none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real*8 ut,stat_lat,stat_lon,h0,h2,flx,tec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integer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mth,year,h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character*30 filename</a:t>
            </a:r>
          </a:p>
          <a:p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C     Invoked function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double precision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vtec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h0=0.0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h2=20000.0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year=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mth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 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flx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 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stat_lat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stat_lon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filename='filewithTEC.txt'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open(16,file=filename)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do h=0,23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ut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=real(h)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tec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vtec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(h0,h2,stat_lat,stat_lon,mth,ut,flx)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  write(16,'(2F8.2)')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ut,tec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enddo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close(16)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end program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NeQ_Station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94297" y="188640"/>
            <a:ext cx="250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Driver Program Example</a:t>
            </a:r>
            <a:endParaRPr lang="en-US" b="1" dirty="0"/>
          </a:p>
        </p:txBody>
      </p:sp>
      <p:pic>
        <p:nvPicPr>
          <p:cNvPr id="8" name="Picture 18" descr="Ictp_logo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1654" y="260648"/>
            <a:ext cx="822834" cy="8731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34144" y="2286000"/>
            <a:ext cx="808632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Command format: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err="1" smtClean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gfortran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[-o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outputfile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] 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NeQuick_2_0_2.for </a:t>
            </a:r>
            <a:r>
              <a:rPr lang="en-US" b="1" dirty="0" err="1" smtClean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NeQ_Station.f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vtec.f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gintv.f</a:t>
            </a:r>
            <a:endParaRPr lang="en-US" b="1" dirty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860" y="279953"/>
            <a:ext cx="330761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Laboratory Session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18" descr="Ictp_logo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1654" y="260648"/>
            <a:ext cx="822834" cy="87311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03848" y="2852936"/>
            <a:ext cx="5711552" cy="83705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Laboratory Assignment</a:t>
            </a:r>
            <a:endParaRPr kumimoji="0" lang="en-US" sz="4800" b="1" i="0" u="none" strike="noStrike" kern="1200" cap="small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2381250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9 Imagen" descr="assign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717032"/>
            <a:ext cx="3960440" cy="295509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ques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0"/>
            <a:ext cx="871538" cy="1314451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34301" y="1269920"/>
            <a:ext cx="8475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How does the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NeQuick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model represent the ionosphere over Nepal?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6" name="5 Imagen" descr="earth_c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700808"/>
            <a:ext cx="5400600" cy="492151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8860" y="279953"/>
            <a:ext cx="330761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Laboratory Session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68860" y="279953"/>
            <a:ext cx="330761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Laboratory Session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052736"/>
            <a:ext cx="8136904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EXERCISE DESCRIPTION (1)</a:t>
            </a:r>
          </a:p>
          <a:p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Get TEC from a GNSS station on Nepal every 1hour and for at least 3 days. </a:t>
            </a:r>
            <a:endParaRPr lang="en-US" sz="2000" dirty="0"/>
          </a:p>
        </p:txBody>
      </p:sp>
      <p:grpSp>
        <p:nvGrpSpPr>
          <p:cNvPr id="10" name="9 Grupo"/>
          <p:cNvGrpSpPr/>
          <p:nvPr/>
        </p:nvGrpSpPr>
        <p:grpSpPr>
          <a:xfrm>
            <a:off x="1043608" y="2852936"/>
            <a:ext cx="7704856" cy="3713470"/>
            <a:chOff x="1043608" y="2852936"/>
            <a:chExt cx="7704856" cy="3713470"/>
          </a:xfrm>
        </p:grpSpPr>
        <p:pic>
          <p:nvPicPr>
            <p:cNvPr id="5" name="4 Imagen" descr="conflic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5776" y="2852936"/>
              <a:ext cx="4320480" cy="3713470"/>
            </a:xfrm>
            <a:prstGeom prst="rect">
              <a:avLst/>
            </a:prstGeom>
          </p:spPr>
        </p:pic>
        <p:sp>
          <p:nvSpPr>
            <p:cNvPr id="6" name="5 Llamada ovalada"/>
            <p:cNvSpPr/>
            <p:nvPr/>
          </p:nvSpPr>
          <p:spPr>
            <a:xfrm>
              <a:off x="7236296" y="3212976"/>
              <a:ext cx="1512168" cy="648072"/>
            </a:xfrm>
            <a:prstGeom prst="wedgeEllipseCallout">
              <a:avLst>
                <a:gd name="adj1" fmla="val -52605"/>
                <a:gd name="adj2" fmla="val 6967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accent1"/>
                  </a:solidFill>
                </a:rPr>
                <a:t>Gg</a:t>
              </a:r>
              <a:r>
                <a:rPr lang="en-US" sz="3600" dirty="0" smtClean="0">
                  <a:solidFill>
                    <a:schemeClr val="accent1"/>
                  </a:solidFill>
                </a:rPr>
                <a:t>!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" name="7 Llamada ovalada"/>
            <p:cNvSpPr/>
            <p:nvPr/>
          </p:nvSpPr>
          <p:spPr>
            <a:xfrm>
              <a:off x="1043608" y="3212976"/>
              <a:ext cx="1512168" cy="720080"/>
            </a:xfrm>
            <a:prstGeom prst="wedgeEllipseCallout">
              <a:avLst>
                <a:gd name="adj1" fmla="val 37010"/>
                <a:gd name="adj2" fmla="val 625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C00000"/>
                  </a:solidFill>
                </a:rPr>
                <a:t>Go</a:t>
              </a:r>
              <a:r>
                <a:rPr lang="el-GR" sz="3200" dirty="0" smtClean="0">
                  <a:solidFill>
                    <a:srgbClr val="C00000"/>
                  </a:solidFill>
                </a:rPr>
                <a:t>π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!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9" name="Picture 18" descr="Ictp_logo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9646" y="188640"/>
            <a:ext cx="822834" cy="87311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313" y="274638"/>
            <a:ext cx="5293791" cy="58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marL="280988" lvl="0" indent="-280988"/>
            <a:r>
              <a:rPr lang="en-US" sz="1600" spc="-15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</a:t>
            </a:r>
            <a:r>
              <a:rPr lang="en-US" sz="1600" spc="-150" dirty="0" err="1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2: 1. General model code description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38200" y="980728"/>
            <a:ext cx="76200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spcBef>
                <a:spcPts val="49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latin typeface="Calibri" charset="0"/>
                <a:ea typeface="ＭＳ Ｐゴシック" charset="-128"/>
              </a:rPr>
              <a:t> </a:t>
            </a:r>
            <a:r>
              <a:rPr lang="en-US" dirty="0" err="1">
                <a:latin typeface="Calibri" charset="0"/>
                <a:ea typeface="ＭＳ Ｐゴシック" charset="-128"/>
              </a:rPr>
              <a:t>NeQuick's</a:t>
            </a:r>
            <a:r>
              <a:rPr lang="en-US" dirty="0">
                <a:latin typeface="Calibri" charset="0"/>
                <a:ea typeface="ＭＳ Ｐゴシック" charset="-128"/>
              </a:rPr>
              <a:t> profile formulation includes 6 semi-Epstein layers with </a:t>
            </a:r>
            <a:r>
              <a:rPr lang="en-US" dirty="0" err="1">
                <a:latin typeface="Calibri" charset="0"/>
                <a:ea typeface="ＭＳ Ｐゴシック" charset="-128"/>
              </a:rPr>
              <a:t>modelled</a:t>
            </a:r>
            <a:r>
              <a:rPr lang="en-US" dirty="0">
                <a:latin typeface="Calibri" charset="0"/>
                <a:ea typeface="ＭＳ Ｐゴシック" charset="-128"/>
              </a:rPr>
              <a:t> thickness parameters </a:t>
            </a:r>
            <a:r>
              <a:rPr lang="en-US">
                <a:latin typeface="Calibri" charset="0"/>
                <a:ea typeface="ＭＳ Ｐゴシック" charset="-128"/>
              </a:rPr>
              <a:t>and </a:t>
            </a:r>
            <a:r>
              <a:rPr lang="en-US" smtClean="0">
                <a:latin typeface="Calibri" charset="0"/>
                <a:ea typeface="ＭＳ Ｐゴシック" charset="-128"/>
              </a:rPr>
              <a:t>it is </a:t>
            </a:r>
            <a:r>
              <a:rPr lang="en-US" dirty="0">
                <a:latin typeface="Calibri" charset="0"/>
                <a:ea typeface="ＭＳ Ｐゴシック" charset="-128"/>
              </a:rPr>
              <a:t>based on anchor points defined by </a:t>
            </a:r>
            <a:r>
              <a:rPr lang="en-US" dirty="0" err="1">
                <a:latin typeface="Calibri" charset="0"/>
                <a:ea typeface="ＭＳ Ｐゴシック" charset="-128"/>
              </a:rPr>
              <a:t>foE</a:t>
            </a:r>
            <a:r>
              <a:rPr lang="en-US" dirty="0">
                <a:latin typeface="Calibri" charset="0"/>
                <a:ea typeface="ＭＳ Ｐゴシック" charset="-128"/>
              </a:rPr>
              <a:t>, foF1, foF2 and M(3000)F2 values.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85800" y="3201988"/>
            <a:ext cx="71278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h [km]</a:t>
            </a:r>
          </a:p>
        </p:txBody>
      </p:sp>
      <p:grpSp>
        <p:nvGrpSpPr>
          <p:cNvPr id="23" name="22 Grupo"/>
          <p:cNvGrpSpPr/>
          <p:nvPr/>
        </p:nvGrpSpPr>
        <p:grpSpPr>
          <a:xfrm>
            <a:off x="1335088" y="2193925"/>
            <a:ext cx="7454900" cy="2638425"/>
            <a:chOff x="1335088" y="2193925"/>
            <a:chExt cx="7454900" cy="2638425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5289550" y="2981325"/>
              <a:ext cx="3500438" cy="11874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>
                  <a:latin typeface="Calibri" charset="0"/>
                  <a:ea typeface="ＭＳ Ｐゴシック" charset="-128"/>
                </a:rPr>
                <a:t>These values can be </a:t>
              </a:r>
              <a:r>
                <a:rPr lang="en-US" dirty="0" err="1">
                  <a:latin typeface="Calibri" charset="0"/>
                  <a:ea typeface="ＭＳ Ｐゴシック" charset="-128"/>
                </a:rPr>
                <a:t>modelled</a:t>
              </a:r>
              <a:r>
                <a:rPr lang="en-US" dirty="0">
                  <a:latin typeface="Calibri" charset="0"/>
                  <a:ea typeface="ＭＳ Ｐゴシック" charset="-128"/>
                </a:rPr>
                <a:t> (e.g. ITU-R coefficients for foF2, M(3000)F2) or experimentally derived.</a:t>
              </a:r>
            </a:p>
          </p:txBody>
        </p:sp>
        <p:sp>
          <p:nvSpPr>
            <p:cNvPr id="7174" name="Freeform 6"/>
            <p:cNvSpPr>
              <a:spLocks noChangeArrowheads="1"/>
            </p:cNvSpPr>
            <p:nvPr/>
          </p:nvSpPr>
          <p:spPr bwMode="auto">
            <a:xfrm>
              <a:off x="2211388" y="2293938"/>
              <a:ext cx="1184275" cy="2063750"/>
            </a:xfrm>
            <a:custGeom>
              <a:avLst/>
              <a:gdLst>
                <a:gd name="G0" fmla="*/ 1 0 51712"/>
                <a:gd name="G1" fmla="*/ G0 62554 1"/>
                <a:gd name="G2" fmla="*/ G1 1 62554"/>
                <a:gd name="G3" fmla="+- 16384 0 0"/>
                <a:gd name="G4" fmla="*/ G3 1 2944"/>
                <a:gd name="G5" fmla="+- 39084 0 0"/>
                <a:gd name="G6" fmla="*/ G5 1 62554"/>
                <a:gd name="G7" fmla="+- 34944 0 0"/>
                <a:gd name="G8" fmla="*/ G7 1 2944"/>
                <a:gd name="G9" fmla="+- 1346 0 0"/>
                <a:gd name="G10" fmla="*/ G9 1 62554"/>
                <a:gd name="G11" fmla="+- 512 0 0"/>
                <a:gd name="G12" fmla="*/ G11 1 2944"/>
                <a:gd name="G13" fmla="+- 16898 0 0"/>
                <a:gd name="G14" fmla="*/ G13 1 62554"/>
                <a:gd name="G15" fmla="+- 26752 0 0"/>
                <a:gd name="G16" fmla="*/ G15 1 2944"/>
                <a:gd name="G17" fmla="+- 23594 0 0"/>
                <a:gd name="G18" fmla="*/ G17 1 62554"/>
                <a:gd name="G19" fmla="*/ 1 0 51712"/>
                <a:gd name="G20" fmla="*/ G19 2944 1"/>
                <a:gd name="G21" fmla="*/ G20 1 2944"/>
                <a:gd name="G22" fmla="+- 23594 0 0"/>
                <a:gd name="G23" fmla="*/ G22 1 62554"/>
                <a:gd name="G24" fmla="*/ 1 0 51712"/>
                <a:gd name="G25" fmla="*/ G24 2944 1"/>
                <a:gd name="G26" fmla="*/ G25 1 2944"/>
                <a:gd name="G27" fmla="+- 23594 0 0"/>
                <a:gd name="G28" fmla="*/ G27 1 62554"/>
                <a:gd name="G29" fmla="*/ 1 0 51712"/>
                <a:gd name="G30" fmla="*/ G29 2944 1"/>
                <a:gd name="G31" fmla="*/ G30 1 2944"/>
                <a:gd name="G32" fmla="+- 23594 0 0"/>
                <a:gd name="G33" fmla="*/ G32 1 62554"/>
                <a:gd name="G34" fmla="*/ 1 0 51712"/>
                <a:gd name="G35" fmla="*/ G34 2944 1"/>
                <a:gd name="G36" fmla="*/ G35 1 2944"/>
                <a:gd name="G37" fmla="*/ 1 0 51712"/>
                <a:gd name="G38" fmla="*/ G37 62554 1"/>
                <a:gd name="G39" fmla="*/ G38 1 62554"/>
                <a:gd name="G40" fmla="+- 16384 0 0"/>
                <a:gd name="G41" fmla="*/ G40 1 2944"/>
                <a:gd name="G42" fmla="+- 44 0 0"/>
                <a:gd name="G43" fmla="*/ G42 1 62554"/>
                <a:gd name="G44" fmla="+- 28032 0 0"/>
                <a:gd name="G45" fmla="*/ G44 1 2944"/>
                <a:gd name="G46" fmla="+- 1346 0 0"/>
                <a:gd name="G47" fmla="*/ G46 1 62554"/>
                <a:gd name="G48" fmla="+- 512 0 0"/>
                <a:gd name="G49" fmla="*/ G48 1 2944"/>
                <a:gd name="G50" fmla="+- 16898 0 0"/>
                <a:gd name="G51" fmla="*/ G50 1 62554"/>
                <a:gd name="G52" fmla="+- 26752 0 0"/>
                <a:gd name="G53" fmla="*/ G52 1 2944"/>
                <a:gd name="G54" fmla="+- 23594 0 0"/>
                <a:gd name="G55" fmla="*/ G54 1 62554"/>
                <a:gd name="G56" fmla="*/ 1 0 51712"/>
                <a:gd name="G57" fmla="*/ G56 2944 1"/>
                <a:gd name="G58" fmla="*/ G57 1 2944"/>
                <a:gd name="G59" fmla="+- 23594 0 0"/>
                <a:gd name="G60" fmla="*/ G59 1 62554"/>
                <a:gd name="G61" fmla="*/ 1 0 51712"/>
                <a:gd name="G62" fmla="*/ G61 2944 1"/>
                <a:gd name="G63" fmla="*/ G62 1 2944"/>
                <a:gd name="G64" fmla="+- 23594 0 0"/>
                <a:gd name="G65" fmla="*/ G64 1 62554"/>
                <a:gd name="G66" fmla="*/ 1 0 51712"/>
                <a:gd name="G67" fmla="*/ G66 2944 1"/>
                <a:gd name="G68" fmla="*/ G67 1 2944"/>
                <a:gd name="G69" fmla="+- 23594 0 0"/>
                <a:gd name="G70" fmla="*/ G69 1 62554"/>
                <a:gd name="G71" fmla="*/ 1 0 51712"/>
                <a:gd name="G72" fmla="*/ G71 2944 1"/>
                <a:gd name="G73" fmla="*/ G72 1 2944"/>
                <a:gd name="G74" fmla="*/ 1 0 51712"/>
                <a:gd name="G75" fmla="*/ G74 62554 1"/>
                <a:gd name="G76" fmla="*/ G75 1 62554"/>
                <a:gd name="G77" fmla="+- 16384 0 0"/>
                <a:gd name="G78" fmla="*/ G77 1 2944"/>
                <a:gd name="G79" fmla="+- 6740 0 0"/>
                <a:gd name="G80" fmla="*/ G79 1 62554"/>
                <a:gd name="G81" fmla="+- 28032 0 0"/>
                <a:gd name="G82" fmla="*/ G81 1 2944"/>
                <a:gd name="G83" fmla="+- 1346 0 0"/>
                <a:gd name="G84" fmla="*/ G83 1 62554"/>
                <a:gd name="G85" fmla="+- 512 0 0"/>
                <a:gd name="G86" fmla="*/ G85 1 2944"/>
                <a:gd name="G87" fmla="+- 16898 0 0"/>
                <a:gd name="G88" fmla="*/ G87 1 62554"/>
                <a:gd name="G89" fmla="+- 26752 0 0"/>
                <a:gd name="G90" fmla="*/ G89 1 2944"/>
                <a:gd name="G91" fmla="+- 23594 0 0"/>
                <a:gd name="G92" fmla="*/ G91 1 62554"/>
                <a:gd name="G93" fmla="*/ 1 0 51712"/>
                <a:gd name="G94" fmla="*/ G93 2944 1"/>
                <a:gd name="G95" fmla="*/ G94 1 2944"/>
                <a:gd name="G96" fmla="+- 23594 0 0"/>
                <a:gd name="G97" fmla="*/ G96 1 62554"/>
                <a:gd name="G98" fmla="*/ 1 0 51712"/>
                <a:gd name="G99" fmla="*/ G98 2944 1"/>
                <a:gd name="G100" fmla="*/ G99 1 2944"/>
                <a:gd name="G101" fmla="+- 23594 0 0"/>
                <a:gd name="G102" fmla="*/ G101 1 62554"/>
                <a:gd name="G103" fmla="*/ 1 0 51712"/>
                <a:gd name="G104" fmla="*/ G103 2944 1"/>
                <a:gd name="G105" fmla="*/ G104 1 2944"/>
                <a:gd name="G106" fmla="+- 23594 0 0"/>
                <a:gd name="G107" fmla="*/ G106 1 62554"/>
                <a:gd name="G108" fmla="*/ 1 0 51712"/>
                <a:gd name="G109" fmla="*/ G108 2944 1"/>
                <a:gd name="G110" fmla="*/ G109 1 2944"/>
                <a:gd name="G111" fmla="+- 62554 0 0"/>
                <a:gd name="G112" fmla="+- 2944 0 0"/>
              </a:gdLst>
              <a:ahLst/>
              <a:cxnLst>
                <a:cxn ang="0">
                  <a:pos x="0" y="1706880"/>
                </a:cxn>
                <a:cxn ang="0">
                  <a:pos x="462354" y="1509853"/>
                </a:cxn>
                <a:cxn ang="0">
                  <a:pos x="374469" y="1271452"/>
                </a:cxn>
                <a:cxn ang="0">
                  <a:pos x="1288869" y="653143"/>
                </a:cxn>
                <a:cxn ang="0">
                  <a:pos x="261257" y="0"/>
                </a:cxn>
                <a:cxn ang="0">
                  <a:pos x="261257" y="0"/>
                </a:cxn>
                <a:cxn ang="0">
                  <a:pos x="261257" y="0"/>
                </a:cxn>
                <a:cxn ang="0">
                  <a:pos x="261257" y="0"/>
                </a:cxn>
              </a:cxnLst>
              <a:rect l="0" t="0" r="r" b="b"/>
              <a:pathLst>
                <a:path w="1307738" h="1706880">
                  <a:moveTo>
                    <a:pt x="0" y="1706880"/>
                  </a:moveTo>
                  <a:cubicBezTo>
                    <a:pt x="317137" y="1643017"/>
                    <a:pt x="399943" y="1582424"/>
                    <a:pt x="462354" y="1509853"/>
                  </a:cubicBezTo>
                  <a:cubicBezTo>
                    <a:pt x="524766" y="1437282"/>
                    <a:pt x="236717" y="1414237"/>
                    <a:pt x="374469" y="1271452"/>
                  </a:cubicBezTo>
                  <a:cubicBezTo>
                    <a:pt x="512221" y="1128667"/>
                    <a:pt x="1307738" y="865052"/>
                    <a:pt x="1288869" y="653143"/>
                  </a:cubicBezTo>
                  <a:cubicBezTo>
                    <a:pt x="1270000" y="441234"/>
                    <a:pt x="261257" y="0"/>
                    <a:pt x="261257" y="0"/>
                  </a:cubicBezTo>
                </a:path>
              </a:pathLst>
            </a:custGeom>
            <a:noFill/>
            <a:ln w="15840">
              <a:solidFill>
                <a:srgbClr val="000000"/>
              </a:solidFill>
              <a:round/>
              <a:headEnd/>
              <a:tailEnd/>
            </a:ln>
            <a:effectLst>
              <a:outerShdw blurRad="76200" dist="50800" dir="4740000" sx="98000" sy="98000" algn="ctr" rotWithShape="0">
                <a:schemeClr val="tx1"/>
              </a:outerShdw>
            </a:effectLst>
            <a:scene3d>
              <a:camera prst="orthographicFront"/>
              <a:lightRig rig="glow" dir="t"/>
            </a:scene3d>
            <a:sp3d extrusionH="76200" contourW="12700" prstMaterial="dkEdge">
              <a:bevelT prst="relaxedInset"/>
              <a:extrusionClr>
                <a:schemeClr val="tx1"/>
              </a:extrusionClr>
              <a:contourClr>
                <a:schemeClr val="accent1"/>
              </a:contourClr>
            </a:sp3d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75" name="AutoShape 7"/>
            <p:cNvCxnSpPr>
              <a:cxnSpLocks noChangeShapeType="1"/>
              <a:stCxn id="7184" idx="0"/>
            </p:cNvCxnSpPr>
            <p:nvPr/>
          </p:nvCxnSpPr>
          <p:spPr bwMode="auto">
            <a:xfrm flipH="1" flipV="1">
              <a:off x="3810000" y="3146425"/>
              <a:ext cx="1076325" cy="312738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176" name="AutoShape 8"/>
            <p:cNvCxnSpPr>
              <a:cxnSpLocks noChangeShapeType="1"/>
              <a:stCxn id="7184" idx="1"/>
            </p:cNvCxnSpPr>
            <p:nvPr/>
          </p:nvCxnSpPr>
          <p:spPr bwMode="auto">
            <a:xfrm flipH="1">
              <a:off x="3297238" y="3589338"/>
              <a:ext cx="987425" cy="96837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177" name="AutoShape 9"/>
            <p:cNvCxnSpPr>
              <a:cxnSpLocks noChangeShapeType="1"/>
              <a:stCxn id="7184" idx="2"/>
            </p:cNvCxnSpPr>
            <p:nvPr/>
          </p:nvCxnSpPr>
          <p:spPr bwMode="auto">
            <a:xfrm flipH="1">
              <a:off x="2925763" y="3717925"/>
              <a:ext cx="1960562" cy="423863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178" name="AutoShape 10"/>
            <p:cNvCxnSpPr>
              <a:cxnSpLocks noChangeShapeType="1"/>
            </p:cNvCxnSpPr>
            <p:nvPr/>
          </p:nvCxnSpPr>
          <p:spPr bwMode="auto">
            <a:xfrm flipV="1">
              <a:off x="1335088" y="2193925"/>
              <a:ext cx="3175" cy="235585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179" name="AutoShape 11"/>
            <p:cNvCxnSpPr>
              <a:cxnSpLocks noChangeShapeType="1"/>
            </p:cNvCxnSpPr>
            <p:nvPr/>
          </p:nvCxnSpPr>
          <p:spPr bwMode="auto">
            <a:xfrm>
              <a:off x="1335088" y="4549775"/>
              <a:ext cx="2201862" cy="3175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2111375" y="4559300"/>
              <a:ext cx="969963" cy="2730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Ne [m-3]</a:t>
              </a:r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1600200" y="2546350"/>
              <a:ext cx="876300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00"/>
                  </a:solidFill>
                </a:rPr>
                <a:t>Topside</a:t>
              </a:r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1724025" y="3267075"/>
              <a:ext cx="906463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00"/>
                  </a:solidFill>
                </a:rPr>
                <a:t>Bottomside</a:t>
              </a:r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4286250" y="3460750"/>
              <a:ext cx="1200150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C00000"/>
                  </a:solidFill>
                </a:rPr>
                <a:t>Anchor points</a:t>
              </a:r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1479550" y="3116263"/>
              <a:ext cx="1828800" cy="1587"/>
            </a:xfrm>
            <a:prstGeom prst="line">
              <a:avLst/>
            </a:prstGeom>
            <a:noFill/>
            <a:ln w="18360">
              <a:solidFill>
                <a:srgbClr val="00808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18" descr="Ictp_logo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142852"/>
            <a:ext cx="822834" cy="873118"/>
          </a:xfrm>
          <a:prstGeom prst="rect">
            <a:avLst/>
          </a:prstGeom>
        </p:spPr>
      </p:pic>
      <p:graphicFrame>
        <p:nvGraphicFramePr>
          <p:cNvPr id="22" name="21 Diagrama"/>
          <p:cNvGraphicFramePr/>
          <p:nvPr/>
        </p:nvGraphicFramePr>
        <p:xfrm>
          <a:off x="2195736" y="4941168"/>
          <a:ext cx="511256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1412776"/>
            <a:ext cx="7920880" cy="15493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Rectángulo"/>
          <p:cNvSpPr/>
          <p:nvPr/>
        </p:nvSpPr>
        <p:spPr>
          <a:xfrm>
            <a:off x="1043608" y="1484785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/>
              <a:t>EXERCISE DESCRIPTION (</a:t>
            </a:r>
            <a:r>
              <a:rPr lang="en-US" dirty="0"/>
              <a:t>2</a:t>
            </a:r>
            <a:r>
              <a:rPr lang="en-US" dirty="0" smtClean="0"/>
              <a:t>)</a:t>
            </a:r>
          </a:p>
          <a:p>
            <a:pPr marL="457200" lvl="0" indent="-457200"/>
            <a:endParaRPr lang="en-US" dirty="0" smtClean="0"/>
          </a:p>
          <a:p>
            <a:pPr marL="457200" lvl="0" indent="-457200">
              <a:buAutoNum type="arabicPeriod" startAt="2"/>
            </a:pPr>
            <a:r>
              <a:rPr lang="en-US" dirty="0" smtClean="0"/>
              <a:t>Run the </a:t>
            </a:r>
            <a:r>
              <a:rPr lang="en-US" dirty="0" err="1" smtClean="0"/>
              <a:t>NeQuick</a:t>
            </a:r>
            <a:r>
              <a:rPr lang="en-US" dirty="0" smtClean="0"/>
              <a:t> 2 (in climatologic default mode) to compute the TEC for the same epoch of your TEC of reference and compare the results.</a:t>
            </a:r>
          </a:p>
          <a:p>
            <a:pPr marL="457200" lvl="0" indent="-457200"/>
            <a:endParaRPr lang="en-US" dirty="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860" y="279953"/>
            <a:ext cx="330761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Laboratory Session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19672" y="3789040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TIPS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 Better use quiet periods ;)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 You can compare VTEC or STEC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 Other models, data and also profiles can be added to the exercise.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 Feel free to use the tools of your preference.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4624"/>
            <a:ext cx="8077200" cy="86409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55576" y="836712"/>
            <a:ext cx="8388424" cy="6021288"/>
          </a:xfrm>
        </p:spPr>
        <p:txBody>
          <a:bodyPr>
            <a:noAutofit/>
          </a:bodyPr>
          <a:lstStyle/>
          <a:p>
            <a:pPr lvl="0"/>
            <a:r>
              <a:rPr lang="en-US" sz="1800" dirty="0" smtClean="0"/>
              <a:t>T/ICT4D website:</a:t>
            </a:r>
          </a:p>
          <a:p>
            <a:pPr lvl="1"/>
            <a:r>
              <a:rPr lang="en-US" sz="1600" dirty="0" smtClean="0"/>
              <a:t>NeQuick2: </a:t>
            </a:r>
            <a:r>
              <a:rPr lang="en-US" sz="1600" u="sng" dirty="0" smtClean="0">
                <a:hlinkClick r:id="rId6"/>
              </a:rPr>
              <a:t>http://t-ict4d.ictp.it/nequick2/nequick-2-web-model</a:t>
            </a:r>
            <a:endParaRPr lang="en-US" sz="1600" dirty="0" smtClean="0"/>
          </a:p>
          <a:p>
            <a:pPr lvl="1"/>
            <a:r>
              <a:rPr lang="en-US" sz="1600" dirty="0" smtClean="0"/>
              <a:t>TEC: </a:t>
            </a:r>
            <a:r>
              <a:rPr lang="en-US" sz="1600" u="sng" dirty="0" smtClean="0">
                <a:hlinkClick r:id="rId7"/>
              </a:rPr>
              <a:t>http://t-ict4d.ictp.it/nequick2/gps-tec-calibration-online</a:t>
            </a:r>
            <a:endParaRPr lang="en-US" sz="1600" dirty="0" smtClean="0"/>
          </a:p>
          <a:p>
            <a:endParaRPr lang="en-US" sz="1800" dirty="0" smtClean="0"/>
          </a:p>
          <a:p>
            <a:pPr lvl="0"/>
            <a:r>
              <a:rPr lang="en-US" sz="1800" dirty="0" smtClean="0"/>
              <a:t>IRI website:</a:t>
            </a:r>
          </a:p>
          <a:p>
            <a:pPr lvl="1">
              <a:buNone/>
            </a:pPr>
            <a:r>
              <a:rPr lang="en-US" sz="1600" u="sng" dirty="0" smtClean="0">
                <a:hlinkClick r:id="rId8"/>
              </a:rPr>
              <a:t>http://omniweb.gsfc.nasa.gov/vitmo/iri2012_vitmo.html</a:t>
            </a:r>
            <a:endParaRPr lang="en-US" sz="16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err="1" smtClean="0"/>
              <a:t>MingW</a:t>
            </a:r>
            <a:r>
              <a:rPr lang="en-US" sz="1800" dirty="0" smtClean="0"/>
              <a:t>:</a:t>
            </a:r>
            <a:endParaRPr lang="en-US" sz="1800" dirty="0" smtClean="0">
              <a:hlinkClick r:id="rId9"/>
            </a:endParaRPr>
          </a:p>
          <a:p>
            <a:pPr lvl="1">
              <a:buNone/>
            </a:pPr>
            <a:r>
              <a:rPr lang="en-US" sz="1600" dirty="0" smtClean="0">
                <a:hlinkClick r:id="rId9"/>
              </a:rPr>
              <a:t> http://www.mingw.org/</a:t>
            </a:r>
            <a:endParaRPr lang="en-US" sz="1600" dirty="0" smtClean="0"/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Daily F10.7:</a:t>
            </a:r>
          </a:p>
          <a:p>
            <a:pPr lvl="1">
              <a:buNone/>
            </a:pPr>
            <a:r>
              <a:rPr lang="en-US" sz="1600" u="sng" dirty="0" smtClean="0">
                <a:hlinkClick r:id="rId10"/>
              </a:rPr>
              <a:t>ftp://ftp.swpc.noaa.gov/pub/indices/quar_DSD.txt</a:t>
            </a:r>
            <a:endParaRPr lang="en-US" sz="1800" dirty="0" smtClean="0"/>
          </a:p>
          <a:p>
            <a:pPr lvl="1">
              <a:buNone/>
            </a:pPr>
            <a:r>
              <a:rPr lang="en-US" sz="1400" u="sng" dirty="0" smtClean="0">
                <a:hlinkClick r:id="rId11"/>
              </a:rPr>
              <a:t>ftp://ftp.ngdc.noaa.gov/STP/space-weather/solar-data/solar-features/solar-radio/noontime-flux/penticton/penticton_observed/listings/listing_drao_noontime-flux-observed_daily.txt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lvl="0"/>
            <a:r>
              <a:rPr lang="en-US" sz="1800" dirty="0" err="1" smtClean="0"/>
              <a:t>Ionosonde</a:t>
            </a:r>
            <a:r>
              <a:rPr lang="en-US" sz="1800" dirty="0" smtClean="0"/>
              <a:t> characteristics and </a:t>
            </a:r>
            <a:r>
              <a:rPr lang="en-US" sz="1800" dirty="0" err="1" smtClean="0"/>
              <a:t>ionograms</a:t>
            </a:r>
            <a:r>
              <a:rPr lang="en-US" sz="1800" dirty="0" smtClean="0"/>
              <a:t>:</a:t>
            </a:r>
          </a:p>
          <a:p>
            <a:pPr lvl="1">
              <a:buNone/>
            </a:pPr>
            <a:r>
              <a:rPr lang="en-US" sz="1600" u="sng" dirty="0" smtClean="0">
                <a:hlinkClick r:id="rId12"/>
              </a:rPr>
              <a:t>http://giro.uml.edu/didbase/scaled.php</a:t>
            </a:r>
            <a:endParaRPr lang="en-US" sz="1600" dirty="0" smtClean="0"/>
          </a:p>
          <a:p>
            <a:pPr lvl="1">
              <a:buNone/>
            </a:pPr>
            <a:r>
              <a:rPr lang="en-US" sz="1600" u="sng" dirty="0" smtClean="0">
                <a:hlinkClick r:id="rId13"/>
              </a:rPr>
              <a:t>http://ulcar.uml.edu/DIDBase/</a:t>
            </a:r>
            <a:endParaRPr lang="en-US" sz="1600" dirty="0"/>
          </a:p>
        </p:txBody>
      </p:sp>
      <p:pic>
        <p:nvPicPr>
          <p:cNvPr id="4" name="Picture 18" descr="Ictp_logo1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1654" y="260648"/>
            <a:ext cx="822834" cy="8731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  <p:pic>
        <p:nvPicPr>
          <p:cNvPr id="3" name="2 Imagen" descr="questi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772816"/>
            <a:ext cx="1872208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87824" y="2348880"/>
            <a:ext cx="4528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Thanks for your attention</a:t>
            </a:r>
            <a:r>
              <a:rPr lang="en-US" sz="3200" i="1" dirty="0" smtClean="0"/>
              <a:t>!</a:t>
            </a:r>
          </a:p>
          <a:p>
            <a:pPr algn="ctr"/>
            <a:r>
              <a:rPr lang="en-US" sz="3200" i="1" dirty="0" smtClean="0"/>
              <a:t>(again)</a:t>
            </a:r>
            <a:endParaRPr lang="en-US" sz="3200" i="1" dirty="0"/>
          </a:p>
        </p:txBody>
      </p:sp>
      <p:pic>
        <p:nvPicPr>
          <p:cNvPr id="6" name="Picture 18" descr="Ictp_logo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260648"/>
            <a:ext cx="822834" cy="87311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68860" y="279953"/>
            <a:ext cx="330761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1. </a:t>
            </a:r>
            <a:r>
              <a:rPr lang="en-US" sz="1600" spc="-150" dirty="0" smtClean="0">
                <a:latin typeface="Courier New" pitchFamily="49" charset="0"/>
                <a:cs typeface="Courier New" pitchFamily="49" charset="0"/>
              </a:rPr>
              <a:t>Package content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57200" y="1180802"/>
            <a:ext cx="8229600" cy="80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latin typeface="Calibri" charset="0"/>
                <a:ea typeface="ＭＳ Ｐゴシック" charset="-128"/>
              </a:rPr>
              <a:t>Content of </a:t>
            </a:r>
            <a:r>
              <a:rPr lang="en-US" sz="2800" dirty="0" err="1">
                <a:latin typeface="Calibri" charset="0"/>
                <a:ea typeface="ＭＳ Ｐゴシック" charset="-128"/>
              </a:rPr>
              <a:t>NeQuick</a:t>
            </a:r>
            <a:r>
              <a:rPr lang="en-US" sz="2800" dirty="0">
                <a:latin typeface="Calibri" charset="0"/>
                <a:ea typeface="ＭＳ Ｐゴシック" charset="-128"/>
              </a:rPr>
              <a:t> 2 package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62880" y="2348880"/>
            <a:ext cx="8229600" cy="404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NeQuick_2_0_2.for</a:t>
            </a:r>
            <a:endParaRPr lang="en-US" sz="3200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slQu_2_0_2.for</a:t>
            </a:r>
            <a:endParaRPr lang="en-US" sz="3200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ccir11.asc…ccir22.asc</a:t>
            </a:r>
          </a:p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modip.asc</a:t>
            </a:r>
          </a:p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R12.dat</a:t>
            </a:r>
          </a:p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/Test cases</a:t>
            </a:r>
          </a:p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README.txt</a:t>
            </a:r>
          </a:p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3200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568950" y="3645024"/>
            <a:ext cx="18129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-128"/>
              </a:rPr>
              <a:t>ITU-R coefficients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560144" y="4221088"/>
            <a:ext cx="2108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-128"/>
              </a:rPr>
              <a:t>Grid of </a:t>
            </a:r>
            <a:r>
              <a:rPr lang="en-US" dirty="0" err="1">
                <a:solidFill>
                  <a:srgbClr val="0000FF"/>
                </a:solidFill>
                <a:latin typeface="Calibri" charset="0"/>
                <a:ea typeface="ＭＳ Ｐゴシック" charset="-128"/>
              </a:rPr>
              <a:t>modip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-128"/>
              </a:rPr>
              <a:t> values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571753" y="4797152"/>
            <a:ext cx="29606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-128"/>
              </a:rPr>
              <a:t>R12 values from 1931 to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-128"/>
              </a:rPr>
              <a:t>2015</a:t>
            </a:r>
            <a:endParaRPr lang="en-US" dirty="0">
              <a:solidFill>
                <a:srgbClr val="0000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29200" y="2431603"/>
            <a:ext cx="2997200" cy="1141413"/>
            <a:chOff x="3168" y="1152"/>
            <a:chExt cx="1888" cy="719"/>
          </a:xfrm>
        </p:grpSpPr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61" y="1388"/>
              <a:ext cx="159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>
                  <a:solidFill>
                    <a:srgbClr val="0000FF"/>
                  </a:solidFill>
                  <a:latin typeface="Calibri" charset="0"/>
                  <a:ea typeface="ＭＳ Ｐゴシック" charset="-128"/>
                </a:rPr>
                <a:t>FORTRAN 77 source code</a:t>
              </a:r>
            </a:p>
          </p:txBody>
        </p:sp>
        <p:sp>
          <p:nvSpPr>
            <p:cNvPr id="9226" name="AutoShape 10"/>
            <p:cNvSpPr>
              <a:spLocks/>
            </p:cNvSpPr>
            <p:nvPr/>
          </p:nvSpPr>
          <p:spPr bwMode="auto">
            <a:xfrm>
              <a:off x="3168" y="1152"/>
              <a:ext cx="143" cy="719"/>
            </a:xfrm>
            <a:prstGeom prst="rightBrace">
              <a:avLst>
                <a:gd name="adj1" fmla="val 41900"/>
                <a:gd name="adj2" fmla="val 50000"/>
              </a:avLst>
            </a:prstGeom>
            <a:noFill/>
            <a:ln w="1836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11 Imagen" descr="pack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6590" y="476672"/>
            <a:ext cx="2171874" cy="21718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45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45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4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16013" y="980729"/>
            <a:ext cx="2015827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Calibri" charset="0"/>
                <a:ea typeface="ＭＳ Ｐゴシック" charset="-128"/>
              </a:rPr>
              <a:t>ITU-R (CCIR) files</a:t>
            </a:r>
            <a:endParaRPr lang="en-US" b="1" dirty="0">
              <a:latin typeface="Calibri" charset="0"/>
              <a:ea typeface="ＭＳ Ｐゴシック" charset="-128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691680" y="1700808"/>
            <a:ext cx="6552728" cy="3168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err="1">
                <a:latin typeface="Calibri" charset="0"/>
                <a:ea typeface="SimSun" charset="-122"/>
              </a:rPr>
              <a:t>NeQuick</a:t>
            </a:r>
            <a:r>
              <a:rPr lang="en-US" sz="2000" dirty="0">
                <a:latin typeface="Calibri" charset="0"/>
                <a:ea typeface="SimSun" charset="-122"/>
              </a:rPr>
              <a:t> 2 </a:t>
            </a:r>
            <a:r>
              <a:rPr lang="en-US" sz="2000" dirty="0" smtClean="0">
                <a:latin typeface="Calibri" charset="0"/>
                <a:ea typeface="SimSun" charset="-122"/>
              </a:rPr>
              <a:t>uses the </a:t>
            </a:r>
            <a:r>
              <a:rPr lang="en-US" sz="2000" b="1" dirty="0" smtClean="0">
                <a:latin typeface="Calibri" charset="0"/>
                <a:ea typeface="SimSun" charset="-122"/>
              </a:rPr>
              <a:t>ITU-R coefficients </a:t>
            </a:r>
            <a:r>
              <a:rPr lang="en-US" sz="2000" dirty="0" smtClean="0">
                <a:latin typeface="Calibri" charset="0"/>
                <a:ea typeface="SimSun" charset="-122"/>
              </a:rPr>
              <a:t>to compute </a:t>
            </a:r>
            <a:r>
              <a:rPr lang="en-US" sz="2000" i="1" dirty="0" smtClean="0">
                <a:latin typeface="Calibri" charset="0"/>
                <a:ea typeface="SimSun" charset="-122"/>
              </a:rPr>
              <a:t>foF2</a:t>
            </a:r>
            <a:r>
              <a:rPr lang="en-US" sz="2000" dirty="0" smtClean="0">
                <a:latin typeface="Calibri" charset="0"/>
                <a:ea typeface="SimSun" charset="-122"/>
              </a:rPr>
              <a:t> and </a:t>
            </a:r>
            <a:r>
              <a:rPr lang="en-US" sz="2000" i="1" dirty="0" smtClean="0">
                <a:latin typeface="Calibri" charset="0"/>
                <a:ea typeface="SimSun" charset="-122"/>
              </a:rPr>
              <a:t>M(3000)F2</a:t>
            </a:r>
            <a:r>
              <a:rPr lang="en-US" sz="2000" dirty="0" smtClean="0">
                <a:latin typeface="Calibri" charset="0"/>
                <a:ea typeface="SimSun" charset="-122"/>
              </a:rPr>
              <a:t> characteristics. These coefficients are stored in the ccirXX.asc files and include the spherical harmonic coefficients representing the development of monthly median </a:t>
            </a:r>
            <a:r>
              <a:rPr lang="en-US" sz="2000" i="1" dirty="0" smtClean="0">
                <a:latin typeface="Calibri" charset="0"/>
                <a:ea typeface="SimSun" charset="-122"/>
              </a:rPr>
              <a:t>foF2</a:t>
            </a:r>
            <a:r>
              <a:rPr lang="en-US" sz="2000" dirty="0" smtClean="0">
                <a:latin typeface="Calibri" charset="0"/>
                <a:ea typeface="SimSun" charset="-122"/>
              </a:rPr>
              <a:t> and </a:t>
            </a:r>
            <a:r>
              <a:rPr lang="en-US" sz="2000" i="1" dirty="0" smtClean="0">
                <a:latin typeface="Calibri" charset="0"/>
                <a:ea typeface="SimSun" charset="-122"/>
              </a:rPr>
              <a:t>M(3000)F2</a:t>
            </a:r>
            <a:r>
              <a:rPr lang="en-US" sz="2000" dirty="0" smtClean="0">
                <a:latin typeface="Calibri" charset="0"/>
                <a:ea typeface="SimSun" charset="-122"/>
              </a:rPr>
              <a:t> all over the world. The coefficients correspond to </a:t>
            </a:r>
            <a:r>
              <a:rPr lang="en-US" sz="2000" b="1" dirty="0" smtClean="0">
                <a:latin typeface="Calibri" charset="0"/>
                <a:ea typeface="SimSun" charset="-122"/>
              </a:rPr>
              <a:t>low (SSN=0) </a:t>
            </a:r>
            <a:r>
              <a:rPr lang="en-US" sz="2000" dirty="0" smtClean="0">
                <a:latin typeface="Calibri" charset="0"/>
                <a:ea typeface="SimSun" charset="-122"/>
              </a:rPr>
              <a:t>and high </a:t>
            </a:r>
            <a:r>
              <a:rPr lang="en-US" sz="2000" b="1" dirty="0" smtClean="0">
                <a:latin typeface="Calibri" charset="0"/>
                <a:ea typeface="SimSun" charset="-122"/>
              </a:rPr>
              <a:t>(SSN=100) </a:t>
            </a:r>
            <a:r>
              <a:rPr lang="en-US" sz="2000" dirty="0" smtClean="0">
                <a:latin typeface="Calibri" charset="0"/>
                <a:ea typeface="SimSun" charset="-122"/>
              </a:rPr>
              <a:t>solar activity conditions and must be interpolated (or extrapolated) to obtain the values for the solar activity required.</a:t>
            </a: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 smtClean="0">
              <a:latin typeface="Calibri" charset="0"/>
              <a:ea typeface="SimSun" charset="-122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 smtClean="0">
              <a:latin typeface="Calibri" charset="0"/>
              <a:ea typeface="SimSun" charset="-122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Calibri" charset="0"/>
              <a:ea typeface="SimSun" charset="-122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Calibri" charset="0"/>
              <a:ea typeface="SimSun" charset="-122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Calibri" charset="0"/>
              <a:ea typeface="SimSun" charset="-122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Calibri" charset="0"/>
              <a:ea typeface="SimSun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68860" y="279953"/>
            <a:ext cx="330761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1. </a:t>
            </a:r>
            <a:r>
              <a:rPr lang="en-US" sz="1600" spc="-150" dirty="0" smtClean="0">
                <a:latin typeface="Courier New" pitchFamily="49" charset="0"/>
                <a:cs typeface="Courier New" pitchFamily="49" charset="0"/>
              </a:rPr>
              <a:t>Package content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560" y="5157192"/>
            <a:ext cx="8532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charset="0"/>
                <a:ea typeface="SimSun" charset="-122"/>
              </a:rPr>
              <a:t> Note: Since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Calibri" charset="0"/>
                <a:ea typeface="SimSun" charset="-122"/>
              </a:rPr>
              <a:t>NeQuick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charset="0"/>
                <a:ea typeface="SimSun" charset="-122"/>
              </a:rPr>
              <a:t> 2 is compliant with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ITU-R Recommendation P.1239 does not accept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by default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 F10.7 input  values below 63 F.U. (R12=0) and saturates the F10.7 at 193 F.U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(R12=150) if solar flux input exceeds 193 F.U (R12=150). 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mapmodip.tiff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1475656" y="2852936"/>
            <a:ext cx="6840760" cy="3816424"/>
          </a:xfrm>
          <a:prstGeom prst="roundRect">
            <a:avLst>
              <a:gd name="adj" fmla="val 2633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16013" y="764704"/>
            <a:ext cx="16732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err="1">
                <a:latin typeface="Calibri" charset="0"/>
                <a:ea typeface="ＭＳ Ｐゴシック" charset="-128"/>
              </a:rPr>
              <a:t>Modip</a:t>
            </a:r>
            <a:r>
              <a:rPr lang="en-US" b="1" dirty="0">
                <a:latin typeface="Calibri" charset="0"/>
                <a:ea typeface="ＭＳ Ｐゴシック" charset="-128"/>
              </a:rPr>
              <a:t> file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057400" y="1196752"/>
            <a:ext cx="5794375" cy="2664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err="1">
                <a:latin typeface="Calibri" charset="0"/>
                <a:ea typeface="SimSun" charset="-122"/>
              </a:rPr>
              <a:t>NeQuick</a:t>
            </a:r>
            <a:r>
              <a:rPr lang="en-US" sz="2000" dirty="0">
                <a:latin typeface="Calibri" charset="0"/>
                <a:ea typeface="SimSun" charset="-122"/>
              </a:rPr>
              <a:t> 2 model uses a </a:t>
            </a:r>
            <a:r>
              <a:rPr lang="en-US" sz="2000" dirty="0" smtClean="0">
                <a:latin typeface="Calibri" charset="0"/>
                <a:ea typeface="SimSun" charset="-122"/>
              </a:rPr>
              <a:t>grid </a:t>
            </a:r>
            <a:r>
              <a:rPr lang="en-US" sz="2000" dirty="0">
                <a:latin typeface="Calibri" charset="0"/>
                <a:ea typeface="SimSun" charset="-122"/>
              </a:rPr>
              <a:t>of </a:t>
            </a:r>
            <a:r>
              <a:rPr lang="en-US" sz="2000" dirty="0" err="1" smtClean="0">
                <a:latin typeface="Calibri" charset="0"/>
                <a:ea typeface="SimSun" charset="-122"/>
              </a:rPr>
              <a:t>modip</a:t>
            </a:r>
            <a:r>
              <a:rPr lang="en-US" sz="2000" dirty="0" smtClean="0">
                <a:latin typeface="Calibri" charset="0"/>
                <a:ea typeface="SimSun" charset="-122"/>
              </a:rPr>
              <a:t>, </a:t>
            </a:r>
            <a:r>
              <a:rPr lang="el-GR" sz="2000" i="1" dirty="0" smtClean="0">
                <a:latin typeface="Arial"/>
                <a:ea typeface="SimSun" charset="-122"/>
                <a:cs typeface="Arial"/>
              </a:rPr>
              <a:t>μ</a:t>
            </a:r>
            <a:r>
              <a:rPr lang="en-US" sz="2000" dirty="0" smtClean="0">
                <a:latin typeface="Calibri" charset="0"/>
                <a:ea typeface="SimSun" charset="-122"/>
              </a:rPr>
              <a:t> </a:t>
            </a:r>
            <a:r>
              <a:rPr lang="en-US" sz="2000" dirty="0">
                <a:latin typeface="Calibri" charset="0"/>
                <a:ea typeface="SimSun" charset="-122"/>
              </a:rPr>
              <a:t>values contained in the file </a:t>
            </a:r>
            <a:r>
              <a:rPr lang="en-US" sz="2000" b="1" dirty="0">
                <a:latin typeface="Calibri" charset="0"/>
                <a:ea typeface="SimSun" charset="-122"/>
              </a:rPr>
              <a:t>modip.asc</a:t>
            </a:r>
            <a:r>
              <a:rPr lang="en-US" sz="2000" dirty="0">
                <a:latin typeface="Calibri" charset="0"/>
                <a:ea typeface="SimSun" charset="-122"/>
              </a:rPr>
              <a:t>. </a:t>
            </a:r>
            <a:r>
              <a:rPr lang="en-US" sz="2000" dirty="0" smtClean="0">
                <a:latin typeface="Calibri" charset="0"/>
                <a:ea typeface="SimSun" charset="-122"/>
              </a:rPr>
              <a:t>The values of </a:t>
            </a:r>
            <a:r>
              <a:rPr lang="en-US" sz="2000" dirty="0" err="1" smtClean="0">
                <a:latin typeface="Calibri" charset="0"/>
                <a:ea typeface="SimSun" charset="-122"/>
              </a:rPr>
              <a:t>modip</a:t>
            </a:r>
            <a:r>
              <a:rPr lang="en-US" sz="2000" dirty="0" smtClean="0">
                <a:latin typeface="Calibri" charset="0"/>
                <a:ea typeface="SimSun" charset="-122"/>
              </a:rPr>
              <a:t> are expressed in degrees and are organized from 90 S to 90N of latitude in steps of 5 degrees and from 180W to 180E of longitude in steps of 10 degrees.</a:t>
            </a: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 smtClean="0">
              <a:latin typeface="Calibri" charset="0"/>
              <a:ea typeface="SimSun" charset="-122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latin typeface="Calibri" charset="0"/>
                <a:ea typeface="SimSun" charset="-122"/>
              </a:rPr>
              <a:t>To </a:t>
            </a:r>
            <a:r>
              <a:rPr lang="en-US" sz="2000" dirty="0">
                <a:latin typeface="Calibri" charset="0"/>
                <a:ea typeface="SimSun" charset="-122"/>
              </a:rPr>
              <a:t>compute the </a:t>
            </a:r>
            <a:r>
              <a:rPr lang="en-US" sz="2000" dirty="0" err="1">
                <a:latin typeface="Calibri" charset="0"/>
                <a:ea typeface="SimSun" charset="-122"/>
              </a:rPr>
              <a:t>modip</a:t>
            </a:r>
            <a:r>
              <a:rPr lang="en-US" sz="2000" dirty="0">
                <a:latin typeface="Calibri" charset="0"/>
                <a:ea typeface="SimSun" charset="-122"/>
              </a:rPr>
              <a:t> value in a point at latitude </a:t>
            </a:r>
            <a:r>
              <a:rPr lang="en-US" sz="2000" i="1" dirty="0">
                <a:latin typeface="Calibri" charset="0"/>
                <a:ea typeface="SimSun" charset="-122"/>
              </a:rPr>
              <a:t>φ</a:t>
            </a:r>
            <a:r>
              <a:rPr lang="en-US" sz="2000" dirty="0">
                <a:latin typeface="Calibri" charset="0"/>
                <a:ea typeface="SimSun" charset="-122"/>
              </a:rPr>
              <a:t> and longitude</a:t>
            </a:r>
            <a:r>
              <a:rPr lang="en-US" sz="2000" i="1" dirty="0">
                <a:latin typeface="Calibri" charset="0"/>
                <a:ea typeface="SimSun" charset="-122"/>
              </a:rPr>
              <a:t> λ</a:t>
            </a:r>
            <a:r>
              <a:rPr lang="en-US" sz="2000" dirty="0">
                <a:latin typeface="Calibri" charset="0"/>
                <a:ea typeface="SimSun" charset="-122"/>
              </a:rPr>
              <a:t> , a third order interpolation is applied. </a:t>
            </a:r>
            <a:endParaRPr lang="en-US" sz="2000" dirty="0" smtClean="0">
              <a:latin typeface="Calibri" charset="0"/>
              <a:ea typeface="SimSun" charset="-122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 smtClean="0">
              <a:latin typeface="Calibri" charset="0"/>
              <a:ea typeface="SimSun" charset="-122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 smtClean="0">
              <a:latin typeface="Calibri" charset="0"/>
              <a:ea typeface="SimSun" charset="-122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Calibri" charset="0"/>
              <a:ea typeface="SimSun" charset="-122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Calibri" charset="0"/>
              <a:ea typeface="SimSun" charset="-122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Calibri" charset="0"/>
              <a:ea typeface="SimSun" charset="-122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  <a:ea typeface="SimSun" charset="-122"/>
              </a:rPr>
              <a:t>Note: The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SimSun" charset="-122"/>
              </a:rPr>
              <a:t>modip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SimSun" charset="-122"/>
              </a:rPr>
              <a:t> map included in the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  <a:ea typeface="SimSun" charset="-122"/>
              </a:rPr>
              <a:t>package of NeQuick2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SimSun" charset="-122"/>
              </a:rPr>
              <a:t>corresponds to the geomagnetic field given by the IGRF model for the year 2005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  <a:ea typeface="SimSun" charset="-122"/>
              </a:rPr>
              <a:t>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/>
              <a:t>In the case you want to update or use a different geomagnetic field model you can replace the </a:t>
            </a:r>
            <a:r>
              <a:rPr lang="en-US" sz="1600" b="1" i="1" dirty="0" smtClean="0"/>
              <a:t>modip.asc</a:t>
            </a:r>
            <a:r>
              <a:rPr lang="en-US" sz="1600" dirty="0" smtClean="0"/>
              <a:t> file taking into account the grid spacing (5 degrees of lat x 10 degrees of long)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Calibri" charset="0"/>
              <a:ea typeface="SimSun" charset="-122"/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923928" y="4149080"/>
          <a:ext cx="1231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5" imgW="1232280" imgH="507240" progId="opendocument.MathDocument.1">
                  <p:embed/>
                </p:oleObj>
              </mc:Choice>
              <mc:Fallback>
                <p:oleObj r:id="rId5" imgW="1232280" imgH="507240" progId="opendocument.Math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149080"/>
                        <a:ext cx="12319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580112" y="4293096"/>
            <a:ext cx="13366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Times New Roman" pitchFamily="16" charset="0"/>
              </a:rPr>
              <a:t>Rawer [1963]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68860" y="279953"/>
            <a:ext cx="330761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1. </a:t>
            </a:r>
            <a:r>
              <a:rPr lang="en-US" sz="1600" spc="-150" dirty="0" smtClean="0">
                <a:latin typeface="Courier New" pitchFamily="49" charset="0"/>
                <a:cs typeface="Courier New" pitchFamily="49" charset="0"/>
              </a:rPr>
              <a:t>Package content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2507466"/>
            <a:ext cx="8064896" cy="24337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spc="-30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2.NeQuick 2 main functions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spc="-30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and subroutines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115616" y="1412776"/>
          <a:ext cx="664840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860" y="279953"/>
            <a:ext cx="4870542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pc="-150" dirty="0" err="1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NeQuick</a:t>
            </a:r>
            <a:r>
              <a:rPr lang="en-US" sz="1600" spc="-150" dirty="0" smtClean="0">
                <a:solidFill>
                  <a:srgbClr val="000000"/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 2 : 2. Main functions and subroutines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pc="-15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812360" y="4397042"/>
            <a:ext cx="123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Slqu.dat</a:t>
            </a:r>
            <a:endParaRPr lang="en-US" sz="24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2197</Words>
  <Application>Microsoft Office PowerPoint</Application>
  <PresentationFormat>On-screen Show (4:3)</PresentationFormat>
  <Paragraphs>446</Paragraphs>
  <Slides>43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Microsoft YaHei</vt:lpstr>
      <vt:lpstr>ＭＳ Ｐゴシック</vt:lpstr>
      <vt:lpstr>SimSun</vt:lpstr>
      <vt:lpstr>Aparajita</vt:lpstr>
      <vt:lpstr>Arial</vt:lpstr>
      <vt:lpstr>Calibri</vt:lpstr>
      <vt:lpstr>Consolas</vt:lpstr>
      <vt:lpstr>Courier New</vt:lpstr>
      <vt:lpstr>Georgia</vt:lpstr>
      <vt:lpstr>Lucida Grande</vt:lpstr>
      <vt:lpstr>Times New Roman</vt:lpstr>
      <vt:lpstr>Wingdings</vt:lpstr>
      <vt:lpstr>Training</vt:lpstr>
      <vt:lpstr>opendocument.MathDocument.1</vt:lpstr>
      <vt:lpstr>The NeQuick source code</vt:lpstr>
      <vt:lpstr>Overview 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To be continued…</vt:lpstr>
      <vt:lpstr>Laboratory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Questions?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2015-05-02T09:32:58Z</dcterms:created>
  <dcterms:modified xsi:type="dcterms:W3CDTF">2019-09-25T16:32:54Z</dcterms:modified>
</cp:coreProperties>
</file>