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slideLayouts/slideLayout25.xml" ContentType="application/vnd.openxmlformats-officedocument.presentationml.slideLayout+xml"/>
  <Default Extension="wmf" ContentType="image/x-wm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Layouts/slideLayout19.xml" ContentType="application/vnd.openxmlformats-officedocument.presentationml.slideLayout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2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66" r:id="rId2"/>
  </p:sldMasterIdLst>
  <p:notesMasterIdLst>
    <p:notesMasterId r:id="rId25"/>
  </p:notesMasterIdLst>
  <p:sldIdLst>
    <p:sldId id="665" r:id="rId3"/>
    <p:sldId id="681" r:id="rId4"/>
    <p:sldId id="680" r:id="rId5"/>
    <p:sldId id="684" r:id="rId6"/>
    <p:sldId id="687" r:id="rId7"/>
    <p:sldId id="679" r:id="rId8"/>
    <p:sldId id="666" r:id="rId9"/>
    <p:sldId id="667" r:id="rId10"/>
    <p:sldId id="645" r:id="rId11"/>
    <p:sldId id="664" r:id="rId12"/>
    <p:sldId id="683" r:id="rId13"/>
    <p:sldId id="639" r:id="rId14"/>
    <p:sldId id="647" r:id="rId15"/>
    <p:sldId id="605" r:id="rId16"/>
    <p:sldId id="669" r:id="rId17"/>
    <p:sldId id="670" r:id="rId18"/>
    <p:sldId id="655" r:id="rId19"/>
    <p:sldId id="677" r:id="rId20"/>
    <p:sldId id="678" r:id="rId21"/>
    <p:sldId id="671" r:id="rId22"/>
    <p:sldId id="672" r:id="rId23"/>
    <p:sldId id="675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D640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rgbClr val="FFD64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00"/>
    <a:srgbClr val="FFD640"/>
    <a:srgbClr val="FF174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 preferSingleView="1">
    <p:restoredLeft sz="15620"/>
    <p:restoredTop sz="94660"/>
  </p:normalViewPr>
  <p:slideViewPr>
    <p:cSldViewPr>
      <p:cViewPr varScale="1">
        <p:scale>
          <a:sx n="157" d="100"/>
          <a:sy n="157" d="100"/>
        </p:scale>
        <p:origin x="-10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1112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2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0" Type="http://schemas.openxmlformats.org/officeDocument/2006/relationships/slide" Target="slides/slide8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7" Type="http://schemas.openxmlformats.org/officeDocument/2006/relationships/presProps" Target="presProps.xml"/><Relationship Id="rId14" Type="http://schemas.openxmlformats.org/officeDocument/2006/relationships/slide" Target="slides/slide12.xml"/><Relationship Id="rId23" Type="http://schemas.openxmlformats.org/officeDocument/2006/relationships/slide" Target="slides/slide21.xml"/><Relationship Id="rId4" Type="http://schemas.openxmlformats.org/officeDocument/2006/relationships/slide" Target="slides/slide2.xml"/><Relationship Id="rId28" Type="http://schemas.openxmlformats.org/officeDocument/2006/relationships/viewProps" Target="viewProps.xml"/><Relationship Id="rId26" Type="http://schemas.openxmlformats.org/officeDocument/2006/relationships/printerSettings" Target="printerSettings/printerSettings1.bin"/><Relationship Id="rId30" Type="http://schemas.openxmlformats.org/officeDocument/2006/relationships/tableStyles" Target="tableStyles.xml"/><Relationship Id="rId11" Type="http://schemas.openxmlformats.org/officeDocument/2006/relationships/slide" Target="slides/slide9.xml"/><Relationship Id="rId29" Type="http://schemas.openxmlformats.org/officeDocument/2006/relationships/theme" Target="theme/theme1.xml"/><Relationship Id="rId6" Type="http://schemas.openxmlformats.org/officeDocument/2006/relationships/slide" Target="slides/slide4.xml"/><Relationship Id="rId16" Type="http://schemas.openxmlformats.org/officeDocument/2006/relationships/slide" Target="slides/slide1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" Type="http://schemas.openxmlformats.org/officeDocument/2006/relationships/slideMaster" Target="slideMasters/slideMaster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Click to edit Master text styles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effectLst/>
                <a:latin typeface="Times New Roman" pitchFamily="-111" charset="0"/>
              </a:defRPr>
            </a:lvl1pPr>
          </a:lstStyle>
          <a:p>
            <a:pPr>
              <a:defRPr/>
            </a:pPr>
            <a:fld id="{CF2AFB8C-BDD2-0C40-9660-6214019AD8C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4F461-4B81-5240-A05F-F5C54F1755AE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4F461-4B81-5240-A05F-F5C54F1755AE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E742BF-FBB5-7A45-A6CB-8F3E76D1ED6D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05B035-3749-3246-9898-8B0ED56969A1}" type="slidenum">
              <a:rPr lang="it-IT">
                <a:latin typeface="Times New Roman" charset="0"/>
              </a:rPr>
              <a:pPr/>
              <a:t>16</a:t>
            </a:fld>
            <a:endParaRPr lang="it-IT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_tradnl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E65F3E-2387-1245-B1CF-0945D9AFCC03}" type="slidenum">
              <a:rPr lang="it-IT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Rosetta </a:t>
            </a:r>
            <a:r>
              <a:rPr lang="en-US" sz="1600" dirty="0" err="1" smtClean="0">
                <a:solidFill>
                  <a:srgbClr val="000514"/>
                </a:solidFill>
                <a:latin typeface="Times New Roman" pitchFamily="-112" charset="0"/>
              </a:rPr>
              <a:t>spacecreft</a:t>
            </a: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 (ESA)</a:t>
            </a:r>
          </a:p>
          <a:p>
            <a:pPr>
              <a:defRPr/>
            </a:pP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Philae </a:t>
            </a:r>
            <a:r>
              <a:rPr lang="en-US" sz="1600" dirty="0" err="1" smtClean="0"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lander</a:t>
            </a:r>
            <a:endParaRPr lang="en-US" sz="1600" dirty="0" smtClean="0"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dirty="0" smtClean="0">
              <a:latin typeface="Times New Roman" pitchFamily="-112" charset="0"/>
            </a:endParaRPr>
          </a:p>
          <a:p>
            <a:pPr>
              <a:defRPr/>
            </a:pPr>
            <a:endParaRPr lang="en-US" sz="1600" dirty="0" smtClean="0">
              <a:latin typeface="Times New Roman" pitchFamily="-112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  <a:latin typeface="Times New Roman" pitchFamily="-112" charset="0"/>
              </a:rPr>
              <a:t>Comet 67P-Churyumov </a:t>
            </a:r>
            <a:r>
              <a:rPr lang="en-US" sz="1600" dirty="0" err="1" smtClean="0">
                <a:solidFill>
                  <a:srgbClr val="000514"/>
                </a:solidFill>
                <a:latin typeface="Times New Roman" pitchFamily="-112" charset="0"/>
              </a:rPr>
              <a:t>Gerasimenko</a:t>
            </a:r>
            <a:endParaRPr lang="en-US" sz="1600" dirty="0" smtClean="0">
              <a:solidFill>
                <a:srgbClr val="000514"/>
              </a:solidFill>
              <a:latin typeface="Times New Roman" pitchFamily="-112" charset="0"/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514"/>
                </a:solidFill>
              </a:rPr>
              <a:t> </a:t>
            </a:r>
          </a:p>
          <a:p>
            <a:pPr>
              <a:defRPr/>
            </a:pPr>
            <a:endParaRPr lang="es-ES_tradnl" dirty="0">
              <a:latin typeface="Times New Roman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17196-A681-1E48-B29C-2E7B9A1B4CC0}" type="slidenum">
              <a:rPr lang="it-IT">
                <a:latin typeface="Times New Roman" charset="0"/>
              </a:rPr>
              <a:pPr/>
              <a:t>19</a:t>
            </a:fld>
            <a:endParaRPr lang="it-IT"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it-IT" smtClean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</p:grpSp>
      </p:grpSp>
      <p:sp>
        <p:nvSpPr>
          <p:cNvPr id="14234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234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AFE3B-08BC-004B-8E45-FF9D8FCCB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C53CE-7B9B-0F46-8AE9-259C7E130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4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4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B35EF-FB94-9845-A6D5-ECD65E8E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A760F-AFCB-5F4C-B4B0-72FD68864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1AC86-CE17-9344-A3B6-F6455AFB37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9FC89-34C6-014E-B98C-710E65E40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25888"/>
            <a:ext cx="8229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A0BD8-4597-E14A-B930-4E192D9FB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B06BA-7CE6-4A49-9595-3F293F334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E219A-3840-174B-8C8D-AA07AD8C2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3810000"/>
            <a:ext cx="7543800" cy="1828800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1828800"/>
            <a:ext cx="5408613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 sz="2800"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9375E-5A50-D64A-9280-878418DF70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0CBAB-C7A7-D149-8A3F-7D5DDD757A9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24BB7-E9BA-704B-A102-E3F24746B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F0C90-1903-0E4C-903D-2047AE72EBD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2667000"/>
            <a:ext cx="3200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800" y="2667000"/>
            <a:ext cx="32004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835AE-D305-164A-9ED5-9CA564E9DC0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F635F-3B24-CF42-856B-BB589045158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46D9-9395-334D-89DE-FD171FC1BDF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71E97-34D7-DE4A-8D15-E8D1C60C2B9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8C418-4493-F64C-B807-5049256E7D2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18A3F-C4D7-BF40-A817-9B1781DF506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56E51-4428-6043-A98D-7379063832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0" y="1295400"/>
            <a:ext cx="16383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1295400"/>
            <a:ext cx="47625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EFBBF-2AA9-8340-99A4-3DCB3BB05B5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5F8FC-C3EB-CD46-BC01-80D2E2E90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AB99D-AFE9-DC40-BE5B-AB92CD79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99EC8-ECC5-A147-9EB6-C6E34D884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24100-30C9-2547-8D59-78C4FB3D9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B31A-89D0-3642-B7A1-FED9479ED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61FDC-8B10-8948-AE2D-C2065B2B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74804-F67C-C14C-9C6E-ED2838495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sp>
          <p:nvSpPr>
            <p:cNvPr id="14131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14131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1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1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  <p:sp>
            <p:nvSpPr>
              <p:cNvPr id="14132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6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11" charset="0"/>
                </a:endParaRPr>
              </a:p>
            </p:txBody>
          </p:sp>
        </p:grpSp>
      </p:grpSp>
      <p:sp>
        <p:nvSpPr>
          <p:cNvPr id="14132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132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2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2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effectLst/>
                <a:latin typeface="Arial" pitchFamily="-111" charset="0"/>
              </a:defRPr>
            </a:lvl1pPr>
          </a:lstStyle>
          <a:p>
            <a:pPr>
              <a:defRPr/>
            </a:pPr>
            <a:fld id="{46C21553-D43E-AF47-9D13-7FA4F1BF6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2667000"/>
            <a:ext cx="655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64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4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64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BDD986A-04FB-BC42-99D1-3729DB57C00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11" charset="2"/>
        <a:buChar char="ü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jpeg"/><Relationship Id="rId3" Type="http://schemas.openxmlformats.org/officeDocument/2006/relationships/image" Target="../media/image11.wmf"/><Relationship Id="rId5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5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Relationship Id="rId3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df"/><Relationship Id="rId5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7200" y="3505200"/>
            <a:ext cx="8382000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</a:rPr>
              <a:t>Introduzione alla Mostra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sz="32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</a:rPr>
              <a:t>Julian</a:t>
            </a:r>
            <a:r>
              <a:rPr lang="it-IT" sz="3200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charset="0"/>
              </a:rPr>
              <a:t> Chela-Flores</a:t>
            </a:r>
            <a:endParaRPr lang="it-IT" b="0" dirty="0" smtClean="0">
              <a:solidFill>
                <a:srgbClr val="FFFFFF"/>
              </a:solidFill>
              <a:latin typeface="Arial Narrow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The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Abdus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Salam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ICTP, Trieste, Italia and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Instituto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de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Estudios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Avanzados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, Caracas, 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charset="2"/>
              <a:buNone/>
            </a:pP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Republica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lang="it-IT" b="0" dirty="0" err="1" smtClean="0">
                <a:solidFill>
                  <a:srgbClr val="FFFFFF"/>
                </a:solidFill>
                <a:latin typeface="Times New Roman" charset="0"/>
              </a:rPr>
              <a:t>Bolivariana</a:t>
            </a:r>
            <a:r>
              <a:rPr lang="it-IT" b="0" dirty="0" smtClean="0">
                <a:solidFill>
                  <a:srgbClr val="FFFFFF"/>
                </a:solidFill>
                <a:latin typeface="Times New Roman" charset="0"/>
              </a:rPr>
              <a:t> de Venezuela</a:t>
            </a:r>
            <a:endParaRPr lang="en-US" b="0" dirty="0">
              <a:solidFill>
                <a:srgbClr val="FFFF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eeLif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06970"/>
            <a:ext cx="9220200" cy="69649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2767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L’albero della vita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nell’autunno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7600" y="4343400"/>
            <a:ext cx="1536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 radice</a:t>
            </a:r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380832" y="2467768"/>
            <a:ext cx="2743200" cy="2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/>
          <a:srcRect l="17008" t="56667" r="53279" b="14167"/>
          <a:stretch>
            <a:fillRect/>
          </a:stretch>
        </p:blipFill>
        <p:spPr bwMode="auto">
          <a:xfrm>
            <a:off x="762000" y="5334000"/>
            <a:ext cx="1676400" cy="121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/>
          <a:srcRect l="17008" t="56667" r="53279" b="14167"/>
          <a:stretch>
            <a:fillRect/>
          </a:stretch>
        </p:blipFill>
        <p:spPr bwMode="auto">
          <a:xfrm>
            <a:off x="5715000" y="4267200"/>
            <a:ext cx="1395596" cy="101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875632" y="2239168"/>
            <a:ext cx="2743200" cy="2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364710">
            <a:off x="4855115" y="5565636"/>
            <a:ext cx="3828003" cy="2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 l="14754" t="52222" r="57377" b="10000"/>
          <a:stretch>
            <a:fillRect/>
          </a:stretch>
        </p:blipFill>
        <p:spPr bwMode="auto">
          <a:xfrm>
            <a:off x="1371600" y="35814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5240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0" dirty="0" smtClean="0">
                <a:solidFill>
                  <a:srgbClr val="FFFFFF"/>
                </a:solidFill>
              </a:rPr>
              <a:t>Possiamo comprendere l’origine della radice di nostro albero della vita?  </a:t>
            </a:r>
            <a:endParaRPr lang="en-US" sz="3000" b="0" dirty="0" err="1" smtClean="0">
              <a:solidFill>
                <a:srgbClr val="FFFFFF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" y="1447800"/>
            <a:ext cx="777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0" dirty="0" err="1" smtClean="0">
                <a:solidFill>
                  <a:srgbClr val="FFFFFF"/>
                </a:solidFill>
              </a:rPr>
              <a:t>Potrebbe la radice fiorire altrove</a:t>
            </a:r>
            <a:r>
              <a:rPr lang="en-US" sz="3000" b="0" dirty="0" smtClean="0">
                <a:solidFill>
                  <a:srgbClr val="FFFFFF"/>
                </a:solidFill>
              </a:rPr>
              <a:t>?</a:t>
            </a:r>
            <a:endParaRPr lang="en-US" sz="3000"/>
          </a:p>
        </p:txBody>
      </p:sp>
      <p:sp>
        <p:nvSpPr>
          <p:cNvPr id="8" name="Rectangle 7"/>
          <p:cNvSpPr/>
          <p:nvPr/>
        </p:nvSpPr>
        <p:spPr>
          <a:xfrm>
            <a:off x="228600" y="25146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0" dirty="0" err="1" smtClean="0">
                <a:solidFill>
                  <a:srgbClr val="FFFFFF"/>
                </a:solidFill>
              </a:rPr>
              <a:t>Cominciamo con la piu’ piccola manifestazione della vita terrestre</a:t>
            </a:r>
            <a:endParaRPr lang="en-US" sz="3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 r="16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32777" name="Rectangle 8"/>
          <p:cNvSpPr>
            <a:spLocks noChangeArrowheads="1"/>
          </p:cNvSpPr>
          <p:nvPr/>
        </p:nvSpPr>
        <p:spPr bwMode="auto">
          <a:xfrm>
            <a:off x="0" y="0"/>
            <a:ext cx="3962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La </a:t>
            </a:r>
            <a:r>
              <a:rPr lang="en-US" sz="1400" dirty="0" err="1">
                <a:solidFill>
                  <a:schemeClr val="accent1"/>
                </a:solidFill>
              </a:rPr>
              <a:t>Nebulosa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Occhio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di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smtClean="0">
                <a:solidFill>
                  <a:schemeClr val="accent1"/>
                </a:solidFill>
              </a:rPr>
              <a:t>Gatto </a:t>
            </a:r>
            <a:r>
              <a:rPr lang="en-US" sz="1400" dirty="0" err="1">
                <a:solidFill>
                  <a:schemeClr val="accent1"/>
                </a:solidFill>
              </a:rPr>
              <a:t>una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stella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morente</a:t>
            </a:r>
            <a:r>
              <a:rPr lang="en-US" sz="1400" dirty="0">
                <a:solidFill>
                  <a:schemeClr val="accent1"/>
                </a:solidFill>
              </a:rPr>
              <a:t>; </a:t>
            </a:r>
            <a:r>
              <a:rPr lang="en-US" sz="1400" dirty="0" err="1">
                <a:solidFill>
                  <a:schemeClr val="accent1"/>
                </a:solidFill>
              </a:rPr>
              <a:t>si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trova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nella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costellazione</a:t>
            </a:r>
            <a:r>
              <a:rPr lang="en-US" sz="1400" dirty="0">
                <a:solidFill>
                  <a:schemeClr val="accent1"/>
                </a:solidFill>
              </a:rPr>
              <a:t> del </a:t>
            </a:r>
            <a:r>
              <a:rPr lang="en-US" sz="1400" dirty="0" err="1">
                <a:solidFill>
                  <a:schemeClr val="accent1"/>
                </a:solidFill>
              </a:rPr>
              <a:t>Drago</a:t>
            </a:r>
            <a:r>
              <a:rPr lang="en-US" sz="1400" dirty="0">
                <a:solidFill>
                  <a:schemeClr val="accent1"/>
                </a:solidFill>
              </a:rPr>
              <a:t> a circa 3000 </a:t>
            </a:r>
            <a:r>
              <a:rPr lang="en-US" sz="1400" dirty="0" err="1">
                <a:solidFill>
                  <a:schemeClr val="accent1"/>
                </a:solidFill>
              </a:rPr>
              <a:t>anni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luce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dalla</a:t>
            </a:r>
            <a:r>
              <a:rPr lang="en-US" sz="1400" dirty="0">
                <a:solidFill>
                  <a:schemeClr val="accent1"/>
                </a:solidFill>
              </a:rPr>
              <a:t> Terra</a:t>
            </a:r>
          </a:p>
        </p:txBody>
      </p:sp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4038600" y="6119813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I </a:t>
            </a:r>
            <a:r>
              <a:rPr lang="en-US" sz="1400" dirty="0" err="1">
                <a:solidFill>
                  <a:srgbClr val="FFFFFF"/>
                </a:solidFill>
              </a:rPr>
              <a:t>batteri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sono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microrganismi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piu</a:t>
            </a:r>
            <a:r>
              <a:rPr lang="en-US" sz="1400" dirty="0">
                <a:solidFill>
                  <a:srgbClr val="FFFFFF"/>
                </a:solidFill>
              </a:rPr>
              <a:t>’ </a:t>
            </a:r>
            <a:r>
              <a:rPr lang="en-US" sz="1400" dirty="0" err="1">
                <a:solidFill>
                  <a:srgbClr val="FFFFFF"/>
                </a:solidFill>
              </a:rPr>
              <a:t>antichi</a:t>
            </a:r>
            <a:r>
              <a:rPr lang="en-US" sz="1400" dirty="0">
                <a:solidFill>
                  <a:srgbClr val="FFFFFF"/>
                </a:solidFill>
              </a:rPr>
              <a:t> 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piu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di</a:t>
            </a:r>
            <a:r>
              <a:rPr lang="en-US" sz="1400" dirty="0">
                <a:solidFill>
                  <a:srgbClr val="FFFFFF"/>
                </a:solidFill>
              </a:rPr>
              <a:t> 3,5 </a:t>
            </a:r>
            <a:r>
              <a:rPr lang="en-US" sz="1400" dirty="0" err="1">
                <a:solidFill>
                  <a:srgbClr val="FFFFFF"/>
                </a:solidFill>
              </a:rPr>
              <a:t>miliardi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</a:rPr>
              <a:t>d’anni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2895600" y="762000"/>
            <a:ext cx="3124200" cy="1143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 flipV="1">
            <a:off x="2514600" y="5334000"/>
            <a:ext cx="1676400" cy="11430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78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219200"/>
            <a:ext cx="78486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ES_tradnl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43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8077200" cy="3124200"/>
          </a:xfrm>
        </p:spPr>
        <p:txBody>
          <a:bodyPr/>
          <a:lstStyle/>
          <a:p>
            <a:pPr algn="l" eaLnBrk="1" hangingPunct="1">
              <a:defRPr/>
            </a:pPr>
            <a:r>
              <a:rPr lang="it-IT" sz="1600" b="1">
                <a:solidFill>
                  <a:srgbClr val="FFFF00"/>
                </a:solidFill>
                <a:latin typeface="Arial Narrow" charset="0"/>
              </a:rPr>
              <a:t> Julian Chela-Flores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The Abdus Salam ICTP, Trieste, Italia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and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 Instituto de Estudios Avanzados, Caracas, </a:t>
            </a:r>
          </a:p>
          <a:p>
            <a:pPr marL="914400" lvl="2" indent="0">
              <a:spcBef>
                <a:spcPct val="0"/>
              </a:spcBef>
              <a:buFont typeface="Wingdings" charset="2"/>
              <a:buNone/>
              <a:defRPr/>
            </a:pPr>
            <a:r>
              <a:rPr lang="it-IT" sz="1600">
                <a:solidFill>
                  <a:srgbClr val="FFFF00"/>
                </a:solidFill>
                <a:latin typeface="Arial Narrow" charset="0"/>
              </a:rPr>
              <a:t>Republica Bolivariana de Venezuela</a:t>
            </a: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endParaRPr lang="en-US" sz="1600">
              <a:solidFill>
                <a:srgbClr val="FFFF00"/>
              </a:solidFill>
              <a:latin typeface="Arial Narrow" charset="0"/>
              <a:ea typeface="Times New Roman" charset="0"/>
              <a:cs typeface="Times New Roman" charset="0"/>
            </a:endParaRPr>
          </a:p>
          <a:p>
            <a:pPr algn="l" eaLnBrk="1" hangingPunct="1">
              <a:defRPr/>
            </a:pPr>
            <a:r>
              <a:rPr lang="it-IT" sz="1600" b="1" i="1">
                <a:solidFill>
                  <a:srgbClr val="FFFF00"/>
                </a:solidFill>
                <a:latin typeface="Arial Narrow" charset="0"/>
              </a:rPr>
              <a:t>T</a:t>
            </a:r>
            <a:r>
              <a:rPr lang="es-ES_tradnl" sz="1600" b="1" i="1">
                <a:solidFill>
                  <a:srgbClr val="FFFF00"/>
                </a:solidFill>
                <a:latin typeface="Arial Narrow" charset="0"/>
              </a:rPr>
              <a:t>he Origins: how, when and where it all started</a:t>
            </a: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Accademia Nazionale dei Lincei. Centro Linceo Interdisciplinare “Beniamino Segre”, </a:t>
            </a:r>
          </a:p>
          <a:p>
            <a:pPr algn="l" eaLnBrk="1" hangingPunct="1">
              <a:defRPr/>
            </a:pPr>
            <a:r>
              <a:rPr lang="en-US" sz="1600">
                <a:solidFill>
                  <a:srgbClr val="FFFF00"/>
                </a:solidFill>
                <a:latin typeface="Arial Narrow" charset="0"/>
                <a:ea typeface="Times New Roman" charset="0"/>
                <a:cs typeface="Times New Roman" charset="0"/>
              </a:rPr>
              <a:t>Roma, 22 May 2006</a:t>
            </a:r>
          </a:p>
          <a:p>
            <a:pPr eaLnBrk="1" hangingPunct="1">
              <a:defRPr/>
            </a:pPr>
            <a:endParaRPr lang="en-US" sz="1800">
              <a:latin typeface="Arial Narrow" charset="0"/>
              <a:ea typeface="Times New Roman" charset="0"/>
              <a:cs typeface="Times New Roman" charset="0"/>
            </a:endParaRPr>
          </a:p>
          <a:p>
            <a:pPr eaLnBrk="1" hangingPunct="1">
              <a:defRPr/>
            </a:pPr>
            <a:endParaRPr lang="en-GB" sz="7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57200" y="1371600"/>
            <a:ext cx="80010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Evolution of the universe: </a:t>
            </a:r>
          </a:p>
          <a:p>
            <a:pPr algn="ctr"/>
            <a:r>
              <a:rPr lang="en-US" sz="3600">
                <a:solidFill>
                  <a:srgbClr val="FF1741"/>
                </a:solidFill>
                <a:latin typeface="Arial Narrow" charset="0"/>
              </a:rPr>
              <a:t>From Astrophysics to Astrobiology</a:t>
            </a:r>
            <a:endParaRPr lang="it-IT">
              <a:solidFill>
                <a:srgbClr val="FF1741"/>
              </a:solidFill>
              <a:latin typeface="Arial Narrow" charset="0"/>
            </a:endParaRPr>
          </a:p>
          <a:p>
            <a:pPr lvl="2" algn="ctr"/>
            <a:endParaRPr lang="it-IT" sz="1600" b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9025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4"/>
          <a:srcRect r="16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3815" name="Rectangle 7"/>
          <p:cNvSpPr>
            <a:spLocks noChangeArrowheads="1"/>
          </p:cNvSpPr>
          <p:nvPr/>
        </p:nvSpPr>
        <p:spPr bwMode="auto">
          <a:xfrm>
            <a:off x="4581525" y="44148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endParaRPr lang="it-IT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2514600" y="1905000"/>
            <a:ext cx="3870325" cy="28194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5200" y="2438400"/>
            <a:ext cx="2394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L’astrobiolgia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219200" y="3013502"/>
            <a:ext cx="6781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-111" charset="0"/>
              </a:rPr>
              <a:t>La scienza di Darwin nel 21esimo secolo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Rectangle 4"/>
          <p:cNvSpPr>
            <a:spLocks noChangeArrowheads="1"/>
          </p:cNvSpPr>
          <p:nvPr/>
        </p:nvSpPr>
        <p:spPr bwMode="auto">
          <a:xfrm>
            <a:off x="0" y="0"/>
            <a:ext cx="83058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kumimoji="1" lang="it-IT" sz="4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I sette cieli di Dante</a:t>
            </a:r>
            <a:endParaRPr kumimoji="1" lang="en-US" sz="41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</a:endParaRP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228600" y="3962400"/>
            <a:ext cx="73914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it-IT" sz="36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“</a:t>
            </a:r>
            <a:r>
              <a:rPr kumimoji="1" lang="it-IT" sz="31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Col viso ritornai per tutte quante </a:t>
            </a:r>
            <a:r>
              <a:rPr kumimoji="1" lang="en-US" sz="310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le sette spere, e vidi questo globo tal, ch’io sorrisi del suo vil sembiante”</a:t>
            </a:r>
          </a:p>
          <a:p>
            <a:pPr>
              <a:defRPr/>
            </a:pPr>
            <a:endParaRPr kumimoji="1" lang="en-US" sz="3100">
              <a:solidFill>
                <a:srgbClr val="FF174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2" charset="0"/>
            </a:endParaRPr>
          </a:p>
          <a:p>
            <a:pPr algn="r">
              <a:defRPr/>
            </a:pPr>
            <a:r>
              <a:rPr kumimoji="1" lang="en-US" sz="2000" b="0">
                <a:solidFill>
                  <a:srgbClr val="FF174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rPr>
              <a:t>Paradiso, Canto XXII, 133-135.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8063" y="6167438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build="p" autoUpdateAnimBg="0"/>
      <p:bldP spid="10752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2"/>
          <p:cNvPicPr>
            <a:picLocks noChangeAspect="1" noChangeArrowheads="1"/>
          </p:cNvPicPr>
          <p:nvPr/>
        </p:nvPicPr>
        <p:blipFill>
          <a:blip r:embed="rId3"/>
          <a:srcRect b="4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ctangle 6"/>
          <p:cNvSpPr>
            <a:spLocks noChangeArrowheads="1"/>
          </p:cNvSpPr>
          <p:nvPr/>
        </p:nvSpPr>
        <p:spPr bwMode="auto">
          <a:xfrm>
            <a:off x="381000" y="44196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s-ES_tradnl" sz="2000">
              <a:solidFill>
                <a:srgbClr val="FFFF00"/>
              </a:solidFill>
            </a:endParaRPr>
          </a:p>
        </p:txBody>
      </p:sp>
      <p:pic>
        <p:nvPicPr>
          <p:cNvPr id="727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86800" y="6243638"/>
            <a:ext cx="454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1" name="Rectangle 11"/>
          <p:cNvSpPr>
            <a:spLocks noChangeArrowheads="1"/>
          </p:cNvSpPr>
          <p:nvPr/>
        </p:nvSpPr>
        <p:spPr bwMode="auto">
          <a:xfrm>
            <a:off x="0" y="64611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s-ES_tradnl" sz="20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-111" charset="0"/>
            </a:endParaRPr>
          </a:p>
        </p:txBody>
      </p:sp>
      <p:sp>
        <p:nvSpPr>
          <p:cNvPr id="72713" name="Rectangle 12"/>
          <p:cNvSpPr>
            <a:spLocks noChangeArrowheads="1"/>
          </p:cNvSpPr>
          <p:nvPr/>
        </p:nvSpPr>
        <p:spPr bwMode="auto">
          <a:xfrm>
            <a:off x="-1411288" y="4397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s-ES_tradnl" b="0">
              <a:solidFill>
                <a:schemeClr val="tx1"/>
              </a:solidFill>
              <a:latin typeface="Time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4572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_tradnl" b="0" dirty="0" err="1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Immagini</a:t>
            </a:r>
            <a:r>
              <a:rPr lang="es-ES_tradnl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 del  Sistema Solare</a:t>
            </a:r>
            <a:r>
              <a:rPr lang="es-ES_tradnl" sz="28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/>
            </a:r>
            <a:br>
              <a:rPr lang="es-ES_tradnl" sz="28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</a:br>
            <a:r>
              <a:rPr lang="es-ES_tradnl" sz="1600" b="0" dirty="0" err="1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Voyagers</a:t>
            </a:r>
            <a:r>
              <a:rPr lang="es-ES_tradnl" sz="1600" b="0" dirty="0" smtClean="0">
                <a:solidFill>
                  <a:srgbClr val="FFFFFF"/>
                </a:solidFill>
                <a:ea typeface="ＭＳ Ｐゴシック" pitchFamily="-112" charset="-128"/>
                <a:cs typeface="ＭＳ Ｐゴシック" pitchFamily="-112" charset="-128"/>
              </a:rPr>
              <a:t> e Galileo, </a:t>
            </a:r>
            <a:r>
              <a:rPr lang="es-ES_tradnl" sz="16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-111" charset="0"/>
              </a:rPr>
              <a:t>NASA, 1977-1989</a:t>
            </a:r>
          </a:p>
          <a:p>
            <a:endParaRPr lang="it-IT" b="0" dirty="0">
              <a:solidFill>
                <a:srgbClr val="FFFFFF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 flipV="1">
            <a:off x="1600200" y="5562600"/>
            <a:ext cx="6096000" cy="10668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ea typeface="+mj-ea"/>
              <a:cs typeface="+mj-cs"/>
            </a:endParaRPr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6068" t="12489" r="17925" b="13154"/>
          <a:stretch>
            <a:fillRect/>
          </a:stretch>
        </p:blipFill>
        <p:spPr>
          <a:xfrm>
            <a:off x="-152399" y="-114299"/>
            <a:ext cx="9296400" cy="6972299"/>
          </a:xfrm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152400" y="152400"/>
            <a:ext cx="86868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200" dirty="0" err="1" smtClean="0">
                <a:solidFill>
                  <a:schemeClr val="tx1"/>
                </a:solidFill>
              </a:rPr>
              <a:t>Europa</a:t>
            </a:r>
            <a:r>
              <a:rPr lang="en-US" sz="4200" dirty="0" smtClean="0">
                <a:solidFill>
                  <a:schemeClr val="tx1"/>
                </a:solidFill>
              </a:rPr>
              <a:t>: </a:t>
            </a:r>
            <a:r>
              <a:rPr lang="en-US" sz="4200" dirty="0" err="1" smtClean="0">
                <a:solidFill>
                  <a:schemeClr val="tx1"/>
                </a:solidFill>
              </a:rPr>
              <a:t>luna</a:t>
            </a:r>
            <a:r>
              <a:rPr lang="en-US" sz="4200" dirty="0" smtClean="0">
                <a:solidFill>
                  <a:schemeClr val="tx1"/>
                </a:solidFill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</a:rPr>
              <a:t>di</a:t>
            </a:r>
            <a:r>
              <a:rPr lang="en-US" sz="4200" dirty="0" smtClean="0">
                <a:solidFill>
                  <a:schemeClr val="tx1"/>
                </a:solidFill>
              </a:rPr>
              <a:t> </a:t>
            </a:r>
            <a:r>
              <a:rPr lang="en-US" sz="4200" dirty="0" err="1" smtClean="0">
                <a:solidFill>
                  <a:schemeClr val="tx1"/>
                </a:solidFill>
              </a:rPr>
              <a:t>Giove</a:t>
            </a:r>
            <a:endParaRPr lang="en-US" sz="4200" dirty="0">
              <a:solidFill>
                <a:schemeClr val="tx1"/>
              </a:solidFill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5486400"/>
            <a:ext cx="12192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9" name="Rectangle 3"/>
          <p:cNvSpPr>
            <a:spLocks noGrp="1" noRot="1" noChangeArrowheads="1"/>
          </p:cNvSpPr>
          <p:nvPr>
            <p:ph sz="half" idx="2"/>
          </p:nvPr>
        </p:nvSpPr>
        <p:spPr>
          <a:xfrm>
            <a:off x="7696200" y="5486400"/>
            <a:ext cx="914400" cy="536575"/>
          </a:xfrm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endParaRPr lang="es-ES_tradnl" sz="2800">
              <a:ea typeface="+mn-ea"/>
              <a:cs typeface="+mn-cs"/>
            </a:endParaRPr>
          </a:p>
          <a:p>
            <a:pPr eaLnBrk="1" hangingPunct="1">
              <a:buFont typeface="Wingdings" charset="2"/>
              <a:buNone/>
              <a:defRPr/>
            </a:pPr>
            <a:endParaRPr lang="es-ES_tradnl" sz="2800">
              <a:ea typeface="+mn-ea"/>
              <a:cs typeface="+mn-cs"/>
            </a:endParaRPr>
          </a:p>
        </p:txBody>
      </p:sp>
      <p:sp>
        <p:nvSpPr>
          <p:cNvPr id="78851" name="Rectangle 16"/>
          <p:cNvSpPr>
            <a:spLocks noChangeArrowheads="1"/>
          </p:cNvSpPr>
          <p:nvPr/>
        </p:nvSpPr>
        <p:spPr bwMode="auto">
          <a:xfrm>
            <a:off x="5257800" y="29718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b="0">
              <a:solidFill>
                <a:schemeClr val="tx1"/>
              </a:solidFill>
              <a:latin typeface="Times New Roman" charset="0"/>
            </a:endParaRPr>
          </a:p>
        </p:txBody>
      </p:sp>
      <p:pic>
        <p:nvPicPr>
          <p:cNvPr id="78852" name="Picture 14" descr="PenetratorImage copy.png"/>
          <p:cNvPicPr>
            <a:picLocks noChangeAspect="1"/>
          </p:cNvPicPr>
          <p:nvPr/>
        </p:nvPicPr>
        <p:blipFill>
          <a:blip r:embed="rId3"/>
          <a:srcRect r="4778" b="32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Credit: </a:t>
            </a:r>
          </a:p>
          <a:p>
            <a:pPr>
              <a:defRPr/>
            </a:pPr>
            <a:r>
              <a:rPr lang="en-US" sz="15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" charset="0"/>
                <a:cs typeface="Arial" charset="0"/>
              </a:rPr>
              <a:t>British Consortium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1" descr="EJSM"/>
          <p:cNvPicPr>
            <a:picLocks noChangeAspect="1" noChangeArrowheads="1"/>
          </p:cNvPicPr>
          <p:nvPr/>
        </p:nvPicPr>
        <p:blipFill>
          <a:blip r:embed="rId3"/>
          <a:srcRect r="2110" b="49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76200"/>
            <a:ext cx="929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Una collaborazione mondiale: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ESA, NASA, Roskosmos, JAXA</a:t>
            </a:r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1524000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 missione Europa Sistema di Jove </a:t>
            </a:r>
          </a:p>
          <a:p>
            <a:pPr algn="ctr"/>
            <a:r>
              <a:rPr lang="en-GB" dirty="0" smtClean="0">
                <a:solidFill>
                  <a:srgbClr val="FFFFF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(EJSM, 2020)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iccolo1968.jpg"/>
          <p:cNvPicPr>
            <a:picLocks noChangeAspect="1"/>
          </p:cNvPicPr>
          <p:nvPr/>
        </p:nvPicPr>
        <p:blipFill>
          <a:blip r:embed="rId3"/>
          <a:srcRect b="12222"/>
          <a:stretch>
            <a:fillRect/>
          </a:stretch>
        </p:blipFill>
        <p:spPr>
          <a:xfrm>
            <a:off x="1591667" y="0"/>
            <a:ext cx="679063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oplan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icture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0"/>
            <a:ext cx="5511800" cy="86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s_02.jpg"/>
          <p:cNvPicPr>
            <a:picLocks noChangeAspect="1"/>
          </p:cNvPicPr>
          <p:nvPr/>
        </p:nvPicPr>
        <p:blipFill>
          <a:blip r:embed="rId2"/>
          <a:srcRect t="22446" r="826" b="18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1905000" y="1524000"/>
            <a:ext cx="541420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152400"/>
            <a:ext cx="9067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5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Per conoscere noi stessi non possiamo ancora fare un confronto con altri essere intelligenti </a:t>
            </a:r>
            <a:endParaRPr lang="it-IT" sz="2500" dirty="0">
              <a:solidFill>
                <a:schemeClr val="tx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579120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500" dirty="0" smtClean="0">
                <a:solidFill>
                  <a:schemeClr val="tx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150 anni dopo “L’origine delle Specie”, siamo ancora soli noi per decidere cosa vuol dire essere umani !</a:t>
            </a:r>
            <a:endParaRPr lang="en-US" sz="2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hs_02.jpg"/>
          <p:cNvPicPr>
            <a:picLocks noChangeAspect="1"/>
          </p:cNvPicPr>
          <p:nvPr/>
        </p:nvPicPr>
        <p:blipFill>
          <a:blip r:embed="rId2"/>
          <a:srcRect t="22446" r="826" b="181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tp1968.jpg"/>
          <p:cNvPicPr>
            <a:picLocks noChangeAspect="1"/>
          </p:cNvPicPr>
          <p:nvPr/>
        </p:nvPicPr>
        <p:blipFill>
          <a:blip r:embed="rId2"/>
          <a:srcRect l="2424" r="616"/>
          <a:stretch>
            <a:fillRect/>
          </a:stretch>
        </p:blipFill>
        <p:spPr>
          <a:xfrm>
            <a:off x="0" y="-126305"/>
            <a:ext cx="9144000" cy="698430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 bwMode="auto">
          <a:xfrm>
            <a:off x="4419600" y="152400"/>
            <a:ext cx="430071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1" name="Down Arrow 10"/>
          <p:cNvSpPr/>
          <p:nvPr/>
        </p:nvSpPr>
        <p:spPr bwMode="auto">
          <a:xfrm>
            <a:off x="5410200" y="-152400"/>
            <a:ext cx="430071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2" name="Down Arrow 11"/>
          <p:cNvSpPr/>
          <p:nvPr/>
        </p:nvSpPr>
        <p:spPr bwMode="auto">
          <a:xfrm>
            <a:off x="6400800" y="228600"/>
            <a:ext cx="304800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3" name="Rectangle 12"/>
          <p:cNvSpPr/>
          <p:nvPr/>
        </p:nvSpPr>
        <p:spPr>
          <a:xfrm>
            <a:off x="533400" y="5334000"/>
            <a:ext cx="38813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0" dirty="0" err="1" smtClean="0">
                <a:solidFill>
                  <a:schemeClr val="accent1"/>
                </a:solidFill>
              </a:rPr>
              <a:t>Lunedi</a:t>
            </a:r>
            <a:r>
              <a:rPr lang="en-US" sz="2700" b="0" dirty="0" smtClean="0">
                <a:solidFill>
                  <a:schemeClr val="accent1"/>
                </a:solidFill>
              </a:rPr>
              <a:t>’, 10 </a:t>
            </a:r>
            <a:r>
              <a:rPr lang="en-US" sz="2700" b="0" dirty="0" err="1" smtClean="0">
                <a:solidFill>
                  <a:schemeClr val="accent1"/>
                </a:solidFill>
              </a:rPr>
              <a:t>giugno</a:t>
            </a:r>
            <a:r>
              <a:rPr lang="en-US" sz="2700" b="0" dirty="0" smtClean="0">
                <a:solidFill>
                  <a:schemeClr val="accent1"/>
                </a:solidFill>
              </a:rPr>
              <a:t> 1968</a:t>
            </a:r>
            <a:endParaRPr lang="it-IT" sz="2700" b="0" dirty="0">
              <a:solidFill>
                <a:schemeClr val="accent1"/>
              </a:solidFill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8534400" y="609600"/>
            <a:ext cx="441960" cy="82296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5" name="Left Arrow 14"/>
          <p:cNvSpPr/>
          <p:nvPr/>
        </p:nvSpPr>
        <p:spPr bwMode="auto">
          <a:xfrm>
            <a:off x="2071156" y="4800599"/>
            <a:ext cx="2196043" cy="21053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amCrick copy.jpg"/>
          <p:cNvPicPr>
            <a:picLocks noChangeAspect="1"/>
          </p:cNvPicPr>
          <p:nvPr/>
        </p:nvPicPr>
        <p:blipFill>
          <a:blip r:embed="rId2"/>
          <a:srcRect l="29293" t="20541" b="27521"/>
          <a:stretch>
            <a:fillRect/>
          </a:stretch>
        </p:blipFill>
        <p:spPr>
          <a:xfrm>
            <a:off x="-207818" y="0"/>
            <a:ext cx="9351818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58921" y="6150114"/>
            <a:ext cx="38850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dirty="0" err="1" smtClean="0">
                <a:solidFill>
                  <a:schemeClr val="accent1"/>
                </a:solidFill>
              </a:rPr>
              <a:t>Francis Crick</a:t>
            </a:r>
            <a:endParaRPr lang="it-IT" sz="4000" b="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534.JPG"/>
          <p:cNvPicPr>
            <a:picLocks noChangeAspect="1"/>
          </p:cNvPicPr>
          <p:nvPr/>
        </p:nvPicPr>
        <p:blipFill>
          <a:blip r:embed="rId2"/>
          <a:srcRect l="2267" r="8337"/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5675" y="6096000"/>
            <a:ext cx="568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172200" y="3505200"/>
            <a:ext cx="2830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/>
              <a:t>Scuola Elementare U. Saba </a:t>
            </a:r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0" y="3810000"/>
            <a:ext cx="35814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700"/>
              <a:t>Scuola Elementare Tarabocchia </a:t>
            </a:r>
            <a:endParaRPr lang="en-US" sz="1700"/>
          </a:p>
        </p:txBody>
      </p:sp>
      <p:sp>
        <p:nvSpPr>
          <p:cNvPr id="9" name="Down Arrow 8"/>
          <p:cNvSpPr/>
          <p:nvPr/>
        </p:nvSpPr>
        <p:spPr bwMode="auto">
          <a:xfrm>
            <a:off x="3242843" y="227617"/>
            <a:ext cx="490957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0" name="Down Arrow 9"/>
          <p:cNvSpPr/>
          <p:nvPr/>
        </p:nvSpPr>
        <p:spPr bwMode="auto">
          <a:xfrm>
            <a:off x="8429359" y="1759810"/>
            <a:ext cx="409841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11" name="Down Arrow 10"/>
          <p:cNvSpPr/>
          <p:nvPr/>
        </p:nvSpPr>
        <p:spPr bwMode="auto">
          <a:xfrm>
            <a:off x="4648200" y="1981200"/>
            <a:ext cx="609600" cy="82296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4300" dirty="0" smtClean="0"/>
              <a:t>Un </a:t>
            </a:r>
            <a:r>
              <a:rPr lang="en-US" sz="4300" dirty="0" err="1" smtClean="0"/>
              <a:t>anniversario</a:t>
            </a:r>
            <a:r>
              <a:rPr lang="en-US" sz="4300" dirty="0" smtClean="0"/>
              <a:t> </a:t>
            </a:r>
            <a:r>
              <a:rPr lang="en-US" sz="4300" dirty="0" err="1" smtClean="0"/>
              <a:t>singolare</a:t>
            </a:r>
            <a:r>
              <a:rPr lang="en-US" sz="4300" dirty="0" smtClean="0"/>
              <a:t>:</a:t>
            </a:r>
            <a:br>
              <a:rPr lang="en-US" sz="4300" dirty="0" smtClean="0"/>
            </a:br>
            <a:r>
              <a:rPr lang="en-US" sz="4300" dirty="0" smtClean="0"/>
              <a:t>1859-2009</a:t>
            </a:r>
            <a:endParaRPr lang="en-US" sz="4300" dirty="0"/>
          </a:p>
        </p:txBody>
      </p:sp>
      <p:pic>
        <p:nvPicPr>
          <p:cNvPr id="4" name="Picture 3" descr="originSpecie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371600"/>
            <a:ext cx="6629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originSpecies"/>
          <p:cNvPicPr/>
          <p:nvPr/>
        </p:nvPicPr>
        <p:blipFill>
          <a:blip r:embed="rId2"/>
          <a:srcRect l="52874" t="70006" r="9195" b="10209"/>
          <a:stretch>
            <a:fillRect/>
          </a:stretch>
        </p:blipFill>
        <p:spPr bwMode="auto">
          <a:xfrm>
            <a:off x="4953000" y="4876800"/>
            <a:ext cx="251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sz="4300" dirty="0" smtClean="0"/>
              <a:t>Un </a:t>
            </a:r>
            <a:r>
              <a:rPr lang="en-US" sz="4300" dirty="0" err="1" smtClean="0"/>
              <a:t>anniversario</a:t>
            </a:r>
            <a:r>
              <a:rPr lang="en-US" sz="4300" dirty="0" smtClean="0"/>
              <a:t> </a:t>
            </a:r>
            <a:r>
              <a:rPr lang="en-US" sz="4300" dirty="0" err="1" smtClean="0"/>
              <a:t>singolare</a:t>
            </a:r>
            <a:r>
              <a:rPr lang="en-US" sz="4300" dirty="0" smtClean="0"/>
              <a:t>:</a:t>
            </a:r>
            <a:br>
              <a:rPr lang="en-US" sz="4300" dirty="0" smtClean="0"/>
            </a:br>
            <a:r>
              <a:rPr lang="en-US" sz="4300" dirty="0" smtClean="0"/>
              <a:t>1859-2009</a:t>
            </a:r>
            <a:endParaRPr lang="en-US" sz="4300" dirty="0"/>
          </a:p>
        </p:txBody>
      </p:sp>
      <p:pic>
        <p:nvPicPr>
          <p:cNvPr id="4" name="Picture 3" descr="originSpecie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470024"/>
            <a:ext cx="66294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 flipH="1">
            <a:off x="6324600" y="3200400"/>
            <a:ext cx="2667000" cy="2514600"/>
          </a:xfrm>
          <a:prstGeom prst="line">
            <a:avLst/>
          </a:prstGeom>
          <a:noFill/>
          <a:ln w="44450">
            <a:solidFill>
              <a:srgbClr val="4A7EBB"/>
            </a:solidFill>
            <a:round/>
            <a:headEnd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</p:spPr>
        <p:txBody>
          <a:bodyPr tIns="91440" bIns="91440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0"/>
            <a:ext cx="83058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La </a:t>
            </a:r>
            <a:r>
              <a:rPr lang="en-US" dirty="0" err="1" smtClean="0">
                <a:solidFill>
                  <a:schemeClr val="accent1"/>
                </a:solidFill>
              </a:rPr>
              <a:t>mostra</a:t>
            </a:r>
            <a:r>
              <a:rPr lang="en-US" dirty="0" smtClean="0">
                <a:solidFill>
                  <a:schemeClr val="accent1"/>
                </a:solidFill>
              </a:rPr>
              <a:t> del Centro </a:t>
            </a:r>
            <a:r>
              <a:rPr lang="en-US" dirty="0" err="1" smtClean="0">
                <a:solidFill>
                  <a:schemeClr val="accent1"/>
                </a:solidFill>
              </a:rPr>
              <a:t>di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Fisica</a:t>
            </a:r>
            <a:r>
              <a:rPr lang="en-US" dirty="0" smtClean="0">
                <a:solidFill>
                  <a:schemeClr val="accent1"/>
                </a:solidFill>
              </a:rPr>
              <a:t> ha </a:t>
            </a:r>
            <a:r>
              <a:rPr lang="en-US" dirty="0" err="1" smtClean="0">
                <a:solidFill>
                  <a:schemeClr val="accent1"/>
                </a:solidFill>
              </a:rPr>
              <a:t>inserito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fossili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soltanto</a:t>
            </a:r>
            <a:r>
              <a:rPr lang="en-US" dirty="0" smtClean="0">
                <a:solidFill>
                  <a:schemeClr val="accent1"/>
                </a:solidFill>
              </a:rPr>
              <a:t> del </a:t>
            </a:r>
            <a:r>
              <a:rPr lang="en-US" dirty="0" err="1" smtClean="0">
                <a:solidFill>
                  <a:schemeClr val="accent1"/>
                </a:solidFill>
              </a:rPr>
              <a:t>periodo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che</a:t>
            </a:r>
          </a:p>
          <a:p>
            <a:pPr algn="ctr"/>
            <a:r>
              <a:rPr lang="en-US" dirty="0" err="1" smtClean="0">
                <a:solidFill>
                  <a:schemeClr val="accent1"/>
                </a:solidFill>
              </a:rPr>
              <a:t>Charles Robert</a:t>
            </a:r>
            <a:r>
              <a:rPr lang="en-US" dirty="0" smtClean="0">
                <a:solidFill>
                  <a:schemeClr val="accent1"/>
                </a:solidFill>
              </a:rPr>
              <a:t> Darwin </a:t>
            </a:r>
            <a:r>
              <a:rPr lang="en-US" dirty="0" err="1" smtClean="0">
                <a:solidFill>
                  <a:schemeClr val="accent1"/>
                </a:solidFill>
              </a:rPr>
              <a:t>conosceva nel lontano 1859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8674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Darwin non </a:t>
            </a:r>
            <a:r>
              <a:rPr lang="en-US" dirty="0" err="1" smtClean="0">
                <a:solidFill>
                  <a:schemeClr val="accent1"/>
                </a:solidFill>
              </a:rPr>
              <a:t>conosceva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fossili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più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antichi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dalla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decima</a:t>
            </a:r>
            <a:r>
              <a:rPr lang="en-US" dirty="0" smtClean="0">
                <a:solidFill>
                  <a:schemeClr val="accent1"/>
                </a:solidFill>
              </a:rPr>
              <a:t> parte </a:t>
            </a:r>
            <a:r>
              <a:rPr lang="en-US" dirty="0" err="1" smtClean="0">
                <a:solidFill>
                  <a:schemeClr val="accent1"/>
                </a:solidFill>
              </a:rPr>
              <a:t>della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storia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della</a:t>
            </a:r>
            <a:r>
              <a:rPr lang="en-US" dirty="0" smtClean="0">
                <a:solidFill>
                  <a:schemeClr val="accent1"/>
                </a:solidFill>
              </a:rPr>
              <a:t> Terra</a:t>
            </a:r>
          </a:p>
        </p:txBody>
      </p:sp>
      <p:pic>
        <p:nvPicPr>
          <p:cNvPr id="7" name="Picture 6" descr="Charles_Darwin.jpg"/>
          <p:cNvPicPr>
            <a:picLocks noChangeAspect="1"/>
          </p:cNvPicPr>
          <p:nvPr/>
        </p:nvPicPr>
        <p:blipFill>
          <a:blip r:embed="rId2"/>
          <a:srcRect t="7421" r="7143"/>
          <a:stretch>
            <a:fillRect/>
          </a:stretch>
        </p:blipFill>
        <p:spPr>
          <a:xfrm>
            <a:off x="2590800" y="1210211"/>
            <a:ext cx="3657600" cy="467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eLi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69234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2767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L’albero della vita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in primavera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6475" y="6172200"/>
            <a:ext cx="5111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"/>
        <a:cs typeface=""/>
      </a:majorFont>
      <a:minorFont>
        <a:latin typeface="Palati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ppunti">
  <a:themeElements>
    <a:clrScheme name="Appunti 3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F4EAC9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Appunti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rgbClr val="FFD64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1" charset="0"/>
          </a:defRPr>
        </a:defPPr>
      </a:lstStyle>
    </a:lnDef>
  </a:objectDefaults>
  <a:extraClrSchemeLst>
    <a:extraClrScheme>
      <a:clrScheme name="Appunti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unti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unti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2004:Modelli:Presentazioni:Strutture:Appunti</Template>
  <TotalTime>9271</TotalTime>
  <Words>513</Words>
  <Application>Microsoft PowerPoint</Application>
  <PresentationFormat>On-screen Show (4:3)</PresentationFormat>
  <Paragraphs>91</Paragraphs>
  <Slides>22</Slides>
  <Notes>7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Stream</vt:lpstr>
      <vt:lpstr>Appunti</vt:lpstr>
      <vt:lpstr>Slide 1</vt:lpstr>
      <vt:lpstr>Slide 2</vt:lpstr>
      <vt:lpstr>Slide 3</vt:lpstr>
      <vt:lpstr>Slide 4</vt:lpstr>
      <vt:lpstr>Slide 5</vt:lpstr>
      <vt:lpstr>Un anniversario singolare: 1859-2009</vt:lpstr>
      <vt:lpstr>Un anniversario singolare: 1859-2009</vt:lpstr>
      <vt:lpstr>Slide 8</vt:lpstr>
      <vt:lpstr>Slide 9</vt:lpstr>
      <vt:lpstr>Slide 10</vt:lpstr>
      <vt:lpstr>Slide 11</vt:lpstr>
      <vt:lpstr>  </vt:lpstr>
      <vt:lpstr>  </vt:lpstr>
      <vt:lpstr>  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Abdus Salam ICTP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Administrative Computer Section</dc:creator>
  <cp:lastModifiedBy>ICTS</cp:lastModifiedBy>
  <cp:revision>1109</cp:revision>
  <cp:lastPrinted>2009-04-27T09:50:48Z</cp:lastPrinted>
  <dcterms:created xsi:type="dcterms:W3CDTF">2009-12-16T10:13:05Z</dcterms:created>
  <dcterms:modified xsi:type="dcterms:W3CDTF">2009-12-16T10:13:18Z</dcterms:modified>
</cp:coreProperties>
</file>