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Default Extension="pdf" ContentType="application/pdf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ppt/notesSlides/notesSlide11.xml" ContentType="application/vnd.openxmlformats-officedocument.presentationml.notesSlide+xml"/>
  <Override PartName="/docProps/app.xml" ContentType="application/vnd.openxmlformats-officedocument.extended-properties+xml"/>
  <Override PartName="/ppt/notesSlides/notesSlide9.xml" ContentType="application/vnd.openxmlformats-officedocument.presentationml.notesSlide+xml"/>
  <Override PartName="/ppt/slideLayouts/slideLayout23.xml" ContentType="application/vnd.openxmlformats-officedocument.presentationml.slideLayout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s/slide25.xml" ContentType="application/vnd.openxmlformats-officedocument.presentationml.slide+xml"/>
  <Default Extension="wmf" ContentType="image/x-wmf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8.xml" ContentType="application/vnd.openxmlformats-officedocument.presentationml.slideLayout+xml"/>
  <Override PartName="/ppt/slideLayouts/slideLayout28.xml" ContentType="application/vnd.openxmlformats-officedocument.presentationml.slideLayout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27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ppt/slideLayouts/slideLayout26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ppt/slideLayouts/slideLayout13.xml" ContentType="application/vnd.openxmlformats-officedocument.presentationml.slideLayout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Override PartName="/ppt/slideMasters/slideMaster2.xml" ContentType="application/vnd.openxmlformats-officedocument.presentationml.slideMaster+xml"/>
  <Override PartName="/ppt/slideLayouts/slideLayout15.xml" ContentType="application/vnd.openxmlformats-officedocument.presentationml.slideLayout+xml"/>
  <Override PartName="/ppt/slides/slide9.xml" ContentType="application/vnd.openxmlformats-officedocument.presentationml.slide+xml"/>
  <Override PartName="/ppt/notesSlides/notesSlide10.xml" ContentType="application/vnd.openxmlformats-officedocument.presentationml.notesSlide+xml"/>
  <Default Extension="rels" ContentType="application/vnd.openxmlformats-package.relationships+xml"/>
  <Override PartName="/ppt/slides/slide24.xml" ContentType="application/vnd.openxmlformats-officedocument.presentationml.slide+xml"/>
  <Override PartName="/ppt/slideLayouts/slideLayout19.xml" ContentType="application/vnd.openxmlformats-officedocument.presentationml.slideLayout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Layouts/slideLayout2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s/slide19.xml" ContentType="application/vnd.openxmlformats-officedocument.presentationml.slide+xml"/>
  <Override PartName="/ppt/slides/slide12.xml" ContentType="application/vnd.openxmlformats-officedocument.presentationml.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  <p:sldMasterId id="2147483666" r:id="rId2"/>
  </p:sldMasterIdLst>
  <p:notesMasterIdLst>
    <p:notesMasterId r:id="rId32"/>
  </p:notesMasterIdLst>
  <p:sldIdLst>
    <p:sldId id="665" r:id="rId3"/>
    <p:sldId id="681" r:id="rId4"/>
    <p:sldId id="682" r:id="rId5"/>
    <p:sldId id="679" r:id="rId6"/>
    <p:sldId id="666" r:id="rId7"/>
    <p:sldId id="667" r:id="rId8"/>
    <p:sldId id="645" r:id="rId9"/>
    <p:sldId id="664" r:id="rId10"/>
    <p:sldId id="639" r:id="rId11"/>
    <p:sldId id="647" r:id="rId12"/>
    <p:sldId id="605" r:id="rId13"/>
    <p:sldId id="663" r:id="rId14"/>
    <p:sldId id="668" r:id="rId15"/>
    <p:sldId id="474" r:id="rId16"/>
    <p:sldId id="599" r:id="rId17"/>
    <p:sldId id="600" r:id="rId18"/>
    <p:sldId id="660" r:id="rId19"/>
    <p:sldId id="669" r:id="rId20"/>
    <p:sldId id="670" r:id="rId21"/>
    <p:sldId id="655" r:id="rId22"/>
    <p:sldId id="676" r:id="rId23"/>
    <p:sldId id="674" r:id="rId24"/>
    <p:sldId id="677" r:id="rId25"/>
    <p:sldId id="678" r:id="rId26"/>
    <p:sldId id="659" r:id="rId27"/>
    <p:sldId id="671" r:id="rId28"/>
    <p:sldId id="661" r:id="rId29"/>
    <p:sldId id="672" r:id="rId30"/>
    <p:sldId id="675" r:id="rId3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FFD640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FFD640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FFD640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FFD640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FFD640"/>
        </a:solidFill>
        <a:latin typeface="Arial" charset="0"/>
        <a:ea typeface="+mn-ea"/>
        <a:cs typeface="+mn-cs"/>
      </a:defRPr>
    </a:lvl5pPr>
    <a:lvl6pPr marL="2286000" algn="l" defTabSz="457200" rtl="0" eaLnBrk="1" latinLnBrk="0" hangingPunct="1">
      <a:defRPr sz="2400" b="1" kern="1200">
        <a:solidFill>
          <a:srgbClr val="FFD640"/>
        </a:solidFill>
        <a:latin typeface="Arial" charset="0"/>
        <a:ea typeface="+mn-ea"/>
        <a:cs typeface="+mn-cs"/>
      </a:defRPr>
    </a:lvl6pPr>
    <a:lvl7pPr marL="2743200" algn="l" defTabSz="457200" rtl="0" eaLnBrk="1" latinLnBrk="0" hangingPunct="1">
      <a:defRPr sz="2400" b="1" kern="1200">
        <a:solidFill>
          <a:srgbClr val="FFD640"/>
        </a:solidFill>
        <a:latin typeface="Arial" charset="0"/>
        <a:ea typeface="+mn-ea"/>
        <a:cs typeface="+mn-cs"/>
      </a:defRPr>
    </a:lvl7pPr>
    <a:lvl8pPr marL="3200400" algn="l" defTabSz="457200" rtl="0" eaLnBrk="1" latinLnBrk="0" hangingPunct="1">
      <a:defRPr sz="2400" b="1" kern="1200">
        <a:solidFill>
          <a:srgbClr val="FFD640"/>
        </a:solidFill>
        <a:latin typeface="Arial" charset="0"/>
        <a:ea typeface="+mn-ea"/>
        <a:cs typeface="+mn-cs"/>
      </a:defRPr>
    </a:lvl8pPr>
    <a:lvl9pPr marL="3657600" algn="l" defTabSz="457200" rtl="0" eaLnBrk="1" latinLnBrk="0" hangingPunct="1">
      <a:defRPr sz="2400" b="1" kern="1200">
        <a:solidFill>
          <a:srgbClr val="FFD640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FFFF00"/>
    <a:srgbClr val="FFD640"/>
    <a:srgbClr val="FF174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 showOutlineIcons="0" preferSingleView="1">
    <p:restoredLeft sz="15620"/>
    <p:restoredTop sz="94660"/>
  </p:normalViewPr>
  <p:slideViewPr>
    <p:cSldViewPr>
      <p:cViewPr varScale="1">
        <p:scale>
          <a:sx n="157" d="100"/>
          <a:sy n="157" d="100"/>
        </p:scale>
        <p:origin x="-1024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0" d="100"/>
          <a:sy n="90" d="100"/>
        </p:scale>
        <p:origin x="-1112" y="-9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5" Type="http://schemas.openxmlformats.org/officeDocument/2006/relationships/viewProps" Target="viewProps.xml"/><Relationship Id="rId31" Type="http://schemas.openxmlformats.org/officeDocument/2006/relationships/slide" Target="slides/slide2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3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0" Type="http://schemas.openxmlformats.org/officeDocument/2006/relationships/slide" Target="slides/slide8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9" Type="http://schemas.openxmlformats.org/officeDocument/2006/relationships/slide" Target="slides/slide7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7" Type="http://schemas.openxmlformats.org/officeDocument/2006/relationships/slide" Target="slides/slide25.xml"/><Relationship Id="rId14" Type="http://schemas.openxmlformats.org/officeDocument/2006/relationships/slide" Target="slides/slide12.xml"/><Relationship Id="rId23" Type="http://schemas.openxmlformats.org/officeDocument/2006/relationships/slide" Target="slides/slide21.xml"/><Relationship Id="rId4" Type="http://schemas.openxmlformats.org/officeDocument/2006/relationships/slide" Target="slides/slide2.xml"/><Relationship Id="rId28" Type="http://schemas.openxmlformats.org/officeDocument/2006/relationships/slide" Target="slides/slide26.xml"/><Relationship Id="rId26" Type="http://schemas.openxmlformats.org/officeDocument/2006/relationships/slide" Target="slides/slide24.xml"/><Relationship Id="rId30" Type="http://schemas.openxmlformats.org/officeDocument/2006/relationships/slide" Target="slides/slide28.xml"/><Relationship Id="rId11" Type="http://schemas.openxmlformats.org/officeDocument/2006/relationships/slide" Target="slides/slide9.xml"/><Relationship Id="rId29" Type="http://schemas.openxmlformats.org/officeDocument/2006/relationships/slide" Target="slides/slide27.xml"/><Relationship Id="rId6" Type="http://schemas.openxmlformats.org/officeDocument/2006/relationships/slide" Target="slides/slide4.xml"/><Relationship Id="rId16" Type="http://schemas.openxmlformats.org/officeDocument/2006/relationships/slide" Target="slides/slide14.xml"/><Relationship Id="rId33" Type="http://schemas.openxmlformats.org/officeDocument/2006/relationships/printerSettings" Target="printerSettings/printerSettings1.bin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" Type="http://schemas.openxmlformats.org/officeDocument/2006/relationships/slideMaster" Target="slideMasters/slideMaster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effectLst/>
                <a:latin typeface="Times New Roman" pitchFamily="-111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effectLst/>
                <a:latin typeface="Times New Roman" pitchFamily="-111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Click to edit Master text styles</a:t>
            </a:r>
          </a:p>
          <a:p>
            <a:pPr lvl="1"/>
            <a:r>
              <a:rPr lang="de-DE" noProof="0"/>
              <a:t>Second level</a:t>
            </a:r>
          </a:p>
          <a:p>
            <a:pPr lvl="2"/>
            <a:r>
              <a:rPr lang="de-DE" noProof="0"/>
              <a:t>Third level</a:t>
            </a:r>
          </a:p>
          <a:p>
            <a:pPr lvl="3"/>
            <a:r>
              <a:rPr lang="de-DE" noProof="0"/>
              <a:t>Fourth level</a:t>
            </a:r>
          </a:p>
          <a:p>
            <a:pPr lvl="4"/>
            <a:r>
              <a:rPr lang="de-DE" noProof="0"/>
              <a:t>Fifth level</a:t>
            </a:r>
          </a:p>
        </p:txBody>
      </p:sp>
      <p:sp>
        <p:nvSpPr>
          <p:cNvPr id="983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effectLst/>
                <a:latin typeface="Times New Roman" pitchFamily="-111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83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effectLst/>
                <a:latin typeface="Times New Roman" pitchFamily="-111" charset="0"/>
              </a:defRPr>
            </a:lvl1pPr>
          </a:lstStyle>
          <a:p>
            <a:pPr>
              <a:defRPr/>
            </a:pPr>
            <a:fld id="{CF2AFB8C-BDD2-0C40-9660-6214019AD8C3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-111" charset="0"/>
        <a:ea typeface="ＭＳ Ｐゴシック" pitchFamily="-111" charset="-128"/>
        <a:cs typeface="ＭＳ Ｐゴシック" pitchFamily="-11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-111" charset="0"/>
        <a:ea typeface="ＭＳ Ｐゴシック" pitchFamily="-11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-111" charset="0"/>
        <a:ea typeface="ＭＳ Ｐゴシック" pitchFamily="-11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-111" charset="0"/>
        <a:ea typeface="ＭＳ Ｐゴシック" pitchFamily="-11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-111" charset="0"/>
        <a:ea typeface="ＭＳ Ｐゴシック" pitchFamily="-11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24F461-4B81-5240-A05F-F5C54F1755AE}" type="slidenum">
              <a:rPr lang="it-IT">
                <a:latin typeface="Times New Roman" charset="0"/>
                <a:ea typeface="ＭＳ Ｐゴシック" charset="-128"/>
                <a:cs typeface="ＭＳ Ｐゴシック" charset="-128"/>
              </a:rPr>
              <a:pPr/>
              <a:t>9</a:t>
            </a:fld>
            <a:endParaRPr lang="it-IT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795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796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E65F3E-2387-1245-B1CF-0945D9AFCC03}" type="slidenum">
              <a:rPr lang="it-IT">
                <a:latin typeface="Times New Roman" charset="0"/>
                <a:ea typeface="ＭＳ Ｐゴシック" charset="-128"/>
                <a:cs typeface="ＭＳ Ｐゴシック" charset="-128"/>
              </a:rPr>
              <a:pPr/>
              <a:t>23</a:t>
            </a:fld>
            <a:endParaRPr lang="it-IT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98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defRPr/>
            </a:pPr>
            <a:r>
              <a:rPr lang="en-US" sz="1600" dirty="0" smtClean="0">
                <a:solidFill>
                  <a:srgbClr val="000514"/>
                </a:solidFill>
                <a:latin typeface="Times New Roman" pitchFamily="-112" charset="0"/>
              </a:rPr>
              <a:t>Rosetta </a:t>
            </a:r>
            <a:r>
              <a:rPr lang="en-US" sz="1600" dirty="0" err="1" smtClean="0">
                <a:solidFill>
                  <a:srgbClr val="000514"/>
                </a:solidFill>
                <a:latin typeface="Times New Roman" pitchFamily="-112" charset="0"/>
              </a:rPr>
              <a:t>spacecreft</a:t>
            </a:r>
            <a:r>
              <a:rPr lang="en-US" sz="1600" dirty="0" smtClean="0">
                <a:solidFill>
                  <a:srgbClr val="000514"/>
                </a:solidFill>
                <a:latin typeface="Times New Roman" pitchFamily="-112" charset="0"/>
              </a:rPr>
              <a:t> (ESA)</a:t>
            </a:r>
          </a:p>
          <a:p>
            <a:pPr>
              <a:defRPr/>
            </a:pPr>
            <a:endParaRPr lang="en-US" sz="1600" dirty="0" smtClean="0">
              <a:solidFill>
                <a:srgbClr val="000514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endParaRPr lang="en-US" sz="1600" dirty="0" smtClean="0">
              <a:solidFill>
                <a:srgbClr val="000514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en-US" sz="1600" dirty="0" smtClean="0">
                <a:solidFill>
                  <a:srgbClr val="00051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Philae </a:t>
            </a:r>
            <a:r>
              <a:rPr lang="en-US" sz="1600" dirty="0" err="1" smtClean="0">
                <a:solidFill>
                  <a:srgbClr val="00051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lander</a:t>
            </a:r>
            <a:endParaRPr lang="en-US" sz="1600" dirty="0" smtClean="0">
              <a:solidFill>
                <a:srgbClr val="000514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endParaRPr lang="en-US" sz="1600" dirty="0" smtClean="0">
              <a:latin typeface="Times New Roman" pitchFamily="-112" charset="0"/>
            </a:endParaRPr>
          </a:p>
          <a:p>
            <a:pPr>
              <a:defRPr/>
            </a:pPr>
            <a:endParaRPr lang="en-US" sz="1600" dirty="0" smtClean="0">
              <a:latin typeface="Times New Roman" pitchFamily="-112" charset="0"/>
            </a:endParaRPr>
          </a:p>
          <a:p>
            <a:pPr>
              <a:defRPr/>
            </a:pPr>
            <a:r>
              <a:rPr lang="en-US" sz="1600" dirty="0" smtClean="0">
                <a:solidFill>
                  <a:srgbClr val="000514"/>
                </a:solidFill>
                <a:latin typeface="Times New Roman" pitchFamily="-112" charset="0"/>
              </a:rPr>
              <a:t>Comet 67P-Churyumov </a:t>
            </a:r>
            <a:r>
              <a:rPr lang="en-US" sz="1600" dirty="0" err="1" smtClean="0">
                <a:solidFill>
                  <a:srgbClr val="000514"/>
                </a:solidFill>
                <a:latin typeface="Times New Roman" pitchFamily="-112" charset="0"/>
              </a:rPr>
              <a:t>Gerasimenko</a:t>
            </a:r>
            <a:endParaRPr lang="en-US" sz="1600" dirty="0" smtClean="0">
              <a:solidFill>
                <a:srgbClr val="000514"/>
              </a:solidFill>
              <a:latin typeface="Times New Roman" pitchFamily="-112" charset="0"/>
            </a:endParaRPr>
          </a:p>
          <a:p>
            <a:pPr>
              <a:defRPr/>
            </a:pPr>
            <a:r>
              <a:rPr lang="en-US" sz="1600" dirty="0" smtClean="0">
                <a:solidFill>
                  <a:srgbClr val="000514"/>
                </a:solidFill>
              </a:rPr>
              <a:t> </a:t>
            </a:r>
          </a:p>
          <a:p>
            <a:pPr>
              <a:defRPr/>
            </a:pPr>
            <a:endParaRPr lang="es-ES_tradnl" dirty="0">
              <a:latin typeface="Times New Roman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917196-A681-1E48-B29C-2E7B9A1B4CC0}" type="slidenum">
              <a:rPr lang="it-IT">
                <a:latin typeface="Times New Roman" charset="0"/>
              </a:rPr>
              <a:pPr/>
              <a:t>24</a:t>
            </a:fld>
            <a:endParaRPr lang="it-IT">
              <a:latin typeface="Times New Roman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it-IT" smtClean="0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24F461-4B81-5240-A05F-F5C54F1755AE}" type="slidenum">
              <a:rPr lang="it-IT">
                <a:latin typeface="Times New Roman" charset="0"/>
                <a:ea typeface="ＭＳ Ｐゴシック" charset="-128"/>
                <a:cs typeface="ＭＳ Ｐゴシック" charset="-128"/>
              </a:rPr>
              <a:pPr/>
              <a:t>10</a:t>
            </a:fld>
            <a:endParaRPr lang="it-IT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795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796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E742BF-FBB5-7A45-A6CB-8F3E76D1ED6D}" type="slidenum">
              <a:rPr lang="it-IT">
                <a:latin typeface="Times New Roman" charset="0"/>
                <a:ea typeface="ＭＳ Ｐゴシック" charset="-128"/>
                <a:cs typeface="ＭＳ Ｐゴシック" charset="-128"/>
              </a:rPr>
              <a:pPr/>
              <a:t>11</a:t>
            </a:fld>
            <a:endParaRPr lang="it-IT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5843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844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D4A6C6-6DB5-5549-8D3D-1DE2B6B48F33}" type="slidenum">
              <a:rPr lang="it-IT">
                <a:latin typeface="Times New Roman" charset="0"/>
              </a:rPr>
              <a:pPr/>
              <a:t>14</a:t>
            </a:fld>
            <a:endParaRPr lang="it-IT">
              <a:latin typeface="Times New Roman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B71EDA-1D97-5C47-87D9-E561BE18F002}" type="slidenum">
              <a:rPr lang="it-IT">
                <a:latin typeface="Times New Roman" charset="0"/>
              </a:rPr>
              <a:pPr/>
              <a:t>15</a:t>
            </a:fld>
            <a:endParaRPr lang="it-IT">
              <a:latin typeface="Times New Roman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A69B8C-D7B2-3849-AA53-F5B1A1CAE17D}" type="slidenum">
              <a:rPr lang="it-IT">
                <a:latin typeface="Times New Roman" charset="0"/>
              </a:rPr>
              <a:pPr/>
              <a:t>16</a:t>
            </a:fld>
            <a:endParaRPr lang="it-IT">
              <a:latin typeface="Times New Roman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05B035-3749-3246-9898-8B0ED56969A1}" type="slidenum">
              <a:rPr lang="it-IT">
                <a:latin typeface="Times New Roman" charset="0"/>
              </a:rPr>
              <a:pPr/>
              <a:t>19</a:t>
            </a:fld>
            <a:endParaRPr lang="it-IT">
              <a:latin typeface="Times New Roman" charset="0"/>
            </a:endParaRPr>
          </a:p>
        </p:txBody>
      </p:sp>
      <p:sp>
        <p:nvSpPr>
          <p:cNvPr id="7373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1" charset="0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1728" y="1409"/>
              <a:ext cx="4027" cy="2906"/>
              <a:chOff x="1728" y="1409"/>
              <a:chExt cx="4027" cy="2906"/>
            </a:xfrm>
          </p:grpSpPr>
          <p:sp>
            <p:nvSpPr>
              <p:cNvPr id="7" name="Freeform 5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11" charset="0"/>
                </a:endParaRPr>
              </a:p>
            </p:txBody>
          </p:sp>
          <p:sp>
            <p:nvSpPr>
              <p:cNvPr id="8" name="Freeform 6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11" charset="0"/>
                </a:endParaRPr>
              </a:p>
            </p:txBody>
          </p:sp>
          <p:sp>
            <p:nvSpPr>
              <p:cNvPr id="9" name="Freeform 7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90980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11" charset="0"/>
                </a:endParaRPr>
              </a:p>
            </p:txBody>
          </p:sp>
          <p:sp>
            <p:nvSpPr>
              <p:cNvPr id="10" name="Freeform 8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11" charset="0"/>
                </a:endParaRPr>
              </a:p>
            </p:txBody>
          </p:sp>
          <p:sp>
            <p:nvSpPr>
              <p:cNvPr id="11" name="Freeform 9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90980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11" charset="0"/>
                </a:endParaRPr>
              </a:p>
            </p:txBody>
          </p:sp>
          <p:sp>
            <p:nvSpPr>
              <p:cNvPr id="12" name="Freeform 10"/>
              <p:cNvSpPr>
                <a:spLocks/>
              </p:cNvSpPr>
              <p:nvPr/>
            </p:nvSpPr>
            <p:spPr bwMode="hidden">
              <a:xfrm>
                <a:off x="3231" y="1409"/>
                <a:ext cx="2296" cy="1469"/>
              </a:xfrm>
              <a:custGeom>
                <a:avLst/>
                <a:gdLst/>
                <a:ahLst/>
                <a:cxnLst>
                  <a:cxn ang="0">
                    <a:pos x="982" y="1061"/>
                  </a:cxn>
                  <a:cxn ang="0">
                    <a:pos x="1357" y="1012"/>
                  </a:cxn>
                  <a:cxn ang="0">
                    <a:pos x="1666" y="957"/>
                  </a:cxn>
                  <a:cxn ang="0">
                    <a:pos x="1916" y="897"/>
                  </a:cxn>
                  <a:cxn ang="0">
                    <a:pos x="2100" y="832"/>
                  </a:cxn>
                  <a:cxn ang="0">
                    <a:pos x="2220" y="756"/>
                  </a:cxn>
                  <a:cxn ang="0">
                    <a:pos x="2285" y="669"/>
                  </a:cxn>
                  <a:cxn ang="0">
                    <a:pos x="2290" y="560"/>
                  </a:cxn>
                  <a:cxn ang="0">
                    <a:pos x="2241" y="457"/>
                  </a:cxn>
                  <a:cxn ang="0">
                    <a:pos x="2144" y="364"/>
                  </a:cxn>
                  <a:cxn ang="0">
                    <a:pos x="2008" y="277"/>
                  </a:cxn>
                  <a:cxn ang="0">
                    <a:pos x="1769" y="157"/>
                  </a:cxn>
                  <a:cxn ang="0">
                    <a:pos x="1612" y="92"/>
                  </a:cxn>
                  <a:cxn ang="0">
                    <a:pos x="1476" y="43"/>
                  </a:cxn>
                  <a:cxn ang="0">
                    <a:pos x="1384" y="10"/>
                  </a:cxn>
                  <a:cxn ang="0">
                    <a:pos x="1346" y="0"/>
                  </a:cxn>
                  <a:cxn ang="0">
                    <a:pos x="1655" y="119"/>
                  </a:cxn>
                  <a:cxn ang="0">
                    <a:pos x="1948" y="255"/>
                  </a:cxn>
                  <a:cxn ang="0">
                    <a:pos x="2068" y="326"/>
                  </a:cxn>
                  <a:cxn ang="0">
                    <a:pos x="2171" y="402"/>
                  </a:cxn>
                  <a:cxn ang="0">
                    <a:pos x="2236" y="478"/>
                  </a:cxn>
                  <a:cxn ang="0">
                    <a:pos x="2263" y="560"/>
                  </a:cxn>
                  <a:cxn ang="0">
                    <a:pos x="2241" y="636"/>
                  </a:cxn>
                  <a:cxn ang="0">
                    <a:pos x="2171" y="702"/>
                  </a:cxn>
                  <a:cxn ang="0">
                    <a:pos x="2062" y="756"/>
                  </a:cxn>
                  <a:cxn ang="0">
                    <a:pos x="1921" y="800"/>
                  </a:cxn>
                  <a:cxn ang="0">
                    <a:pos x="1748" y="843"/>
                  </a:cxn>
                  <a:cxn ang="0">
                    <a:pos x="1351" y="908"/>
                  </a:cxn>
                  <a:cxn ang="0">
                    <a:pos x="923" y="968"/>
                  </a:cxn>
                  <a:cxn ang="0">
                    <a:pos x="521" y="1028"/>
                  </a:cxn>
                  <a:cxn ang="0">
                    <a:pos x="353" y="1066"/>
                  </a:cxn>
                  <a:cxn ang="0">
                    <a:pos x="206" y="1104"/>
                  </a:cxn>
                  <a:cxn ang="0">
                    <a:pos x="92" y="1148"/>
                  </a:cxn>
                  <a:cxn ang="0">
                    <a:pos x="22" y="1202"/>
                  </a:cxn>
                  <a:cxn ang="0">
                    <a:pos x="0" y="1262"/>
                  </a:cxn>
                  <a:cxn ang="0">
                    <a:pos x="27" y="1327"/>
                  </a:cxn>
                  <a:cxn ang="0">
                    <a:pos x="98" y="1382"/>
                  </a:cxn>
                  <a:cxn ang="0">
                    <a:pos x="196" y="1425"/>
                  </a:cxn>
                  <a:cxn ang="0">
                    <a:pos x="326" y="1469"/>
                  </a:cxn>
                  <a:cxn ang="0">
                    <a:pos x="217" y="1414"/>
                  </a:cxn>
                  <a:cxn ang="0">
                    <a:pos x="147" y="1360"/>
                  </a:cxn>
                  <a:cxn ang="0">
                    <a:pos x="120" y="1306"/>
                  </a:cxn>
                  <a:cxn ang="0">
                    <a:pos x="141" y="1257"/>
                  </a:cxn>
                  <a:cxn ang="0">
                    <a:pos x="212" y="1208"/>
                  </a:cxn>
                  <a:cxn ang="0">
                    <a:pos x="342" y="1164"/>
                  </a:cxn>
                  <a:cxn ang="0">
                    <a:pos x="527" y="1121"/>
                  </a:cxn>
                  <a:cxn ang="0">
                    <a:pos x="771" y="1088"/>
                  </a:cxn>
                </a:cxnLst>
                <a:rect l="0" t="0" r="r" b="b"/>
                <a:pathLst>
                  <a:path w="2296" h="1469">
                    <a:moveTo>
                      <a:pt x="771" y="1088"/>
                    </a:moveTo>
                    <a:lnTo>
                      <a:pt x="982" y="1061"/>
                    </a:lnTo>
                    <a:lnTo>
                      <a:pt x="1178" y="1034"/>
                    </a:lnTo>
                    <a:lnTo>
                      <a:pt x="1357" y="1012"/>
                    </a:lnTo>
                    <a:lnTo>
                      <a:pt x="1520" y="985"/>
                    </a:lnTo>
                    <a:lnTo>
                      <a:pt x="1666" y="957"/>
                    </a:lnTo>
                    <a:lnTo>
                      <a:pt x="1796" y="930"/>
                    </a:lnTo>
                    <a:lnTo>
                      <a:pt x="1916" y="897"/>
                    </a:lnTo>
                    <a:lnTo>
                      <a:pt x="2013" y="870"/>
                    </a:lnTo>
                    <a:lnTo>
                      <a:pt x="2100" y="832"/>
                    </a:lnTo>
                    <a:lnTo>
                      <a:pt x="2171" y="800"/>
                    </a:lnTo>
                    <a:lnTo>
                      <a:pt x="2220" y="756"/>
                    </a:lnTo>
                    <a:lnTo>
                      <a:pt x="2263" y="712"/>
                    </a:lnTo>
                    <a:lnTo>
                      <a:pt x="2285" y="669"/>
                    </a:lnTo>
                    <a:lnTo>
                      <a:pt x="2296" y="614"/>
                    </a:lnTo>
                    <a:lnTo>
                      <a:pt x="2290" y="560"/>
                    </a:lnTo>
                    <a:lnTo>
                      <a:pt x="2269" y="500"/>
                    </a:lnTo>
                    <a:lnTo>
                      <a:pt x="2241" y="457"/>
                    </a:lnTo>
                    <a:lnTo>
                      <a:pt x="2198" y="408"/>
                    </a:lnTo>
                    <a:lnTo>
                      <a:pt x="2144" y="364"/>
                    </a:lnTo>
                    <a:lnTo>
                      <a:pt x="2079" y="321"/>
                    </a:lnTo>
                    <a:lnTo>
                      <a:pt x="2008" y="277"/>
                    </a:lnTo>
                    <a:lnTo>
                      <a:pt x="1927" y="234"/>
                    </a:lnTo>
                    <a:lnTo>
                      <a:pt x="1769" y="157"/>
                    </a:lnTo>
                    <a:lnTo>
                      <a:pt x="1688" y="125"/>
                    </a:lnTo>
                    <a:lnTo>
                      <a:pt x="1612" y="92"/>
                    </a:lnTo>
                    <a:lnTo>
                      <a:pt x="1536" y="65"/>
                    </a:lnTo>
                    <a:lnTo>
                      <a:pt x="1476" y="43"/>
                    </a:lnTo>
                    <a:lnTo>
                      <a:pt x="1422" y="27"/>
                    </a:lnTo>
                    <a:lnTo>
                      <a:pt x="1384" y="10"/>
                    </a:lnTo>
                    <a:lnTo>
                      <a:pt x="1357" y="5"/>
                    </a:lnTo>
                    <a:lnTo>
                      <a:pt x="1346" y="0"/>
                    </a:lnTo>
                    <a:lnTo>
                      <a:pt x="1498" y="54"/>
                    </a:lnTo>
                    <a:lnTo>
                      <a:pt x="1655" y="119"/>
                    </a:lnTo>
                    <a:lnTo>
                      <a:pt x="1807" y="185"/>
                    </a:lnTo>
                    <a:lnTo>
                      <a:pt x="1948" y="255"/>
                    </a:lnTo>
                    <a:lnTo>
                      <a:pt x="2013" y="288"/>
                    </a:lnTo>
                    <a:lnTo>
                      <a:pt x="2068" y="326"/>
                    </a:lnTo>
                    <a:lnTo>
                      <a:pt x="2122" y="364"/>
                    </a:lnTo>
                    <a:lnTo>
                      <a:pt x="2171" y="402"/>
                    </a:lnTo>
                    <a:lnTo>
                      <a:pt x="2209" y="440"/>
                    </a:lnTo>
                    <a:lnTo>
                      <a:pt x="2236" y="478"/>
                    </a:lnTo>
                    <a:lnTo>
                      <a:pt x="2252" y="522"/>
                    </a:lnTo>
                    <a:lnTo>
                      <a:pt x="2263" y="560"/>
                    </a:lnTo>
                    <a:lnTo>
                      <a:pt x="2258" y="598"/>
                    </a:lnTo>
                    <a:lnTo>
                      <a:pt x="2241" y="636"/>
                    </a:lnTo>
                    <a:lnTo>
                      <a:pt x="2214" y="669"/>
                    </a:lnTo>
                    <a:lnTo>
                      <a:pt x="2171" y="702"/>
                    </a:lnTo>
                    <a:lnTo>
                      <a:pt x="2122" y="729"/>
                    </a:lnTo>
                    <a:lnTo>
                      <a:pt x="2062" y="756"/>
                    </a:lnTo>
                    <a:lnTo>
                      <a:pt x="1997" y="778"/>
                    </a:lnTo>
                    <a:lnTo>
                      <a:pt x="1921" y="800"/>
                    </a:lnTo>
                    <a:lnTo>
                      <a:pt x="1834" y="821"/>
                    </a:lnTo>
                    <a:lnTo>
                      <a:pt x="1748" y="843"/>
                    </a:lnTo>
                    <a:lnTo>
                      <a:pt x="1552" y="876"/>
                    </a:lnTo>
                    <a:lnTo>
                      <a:pt x="1351" y="908"/>
                    </a:lnTo>
                    <a:lnTo>
                      <a:pt x="1134" y="941"/>
                    </a:lnTo>
                    <a:lnTo>
                      <a:pt x="923" y="968"/>
                    </a:lnTo>
                    <a:lnTo>
                      <a:pt x="716" y="995"/>
                    </a:lnTo>
                    <a:lnTo>
                      <a:pt x="521" y="1028"/>
                    </a:lnTo>
                    <a:lnTo>
                      <a:pt x="434" y="1044"/>
                    </a:lnTo>
                    <a:lnTo>
                      <a:pt x="353" y="1066"/>
                    </a:lnTo>
                    <a:lnTo>
                      <a:pt x="277" y="1082"/>
                    </a:lnTo>
                    <a:lnTo>
                      <a:pt x="206" y="1104"/>
                    </a:lnTo>
                    <a:lnTo>
                      <a:pt x="147" y="1126"/>
                    </a:lnTo>
                    <a:lnTo>
                      <a:pt x="92" y="1148"/>
                    </a:lnTo>
                    <a:lnTo>
                      <a:pt x="54" y="1175"/>
                    </a:lnTo>
                    <a:lnTo>
                      <a:pt x="22" y="1202"/>
                    </a:lnTo>
                    <a:lnTo>
                      <a:pt x="6" y="1229"/>
                    </a:lnTo>
                    <a:lnTo>
                      <a:pt x="0" y="1262"/>
                    </a:lnTo>
                    <a:lnTo>
                      <a:pt x="11" y="1295"/>
                    </a:lnTo>
                    <a:lnTo>
                      <a:pt x="27" y="1327"/>
                    </a:lnTo>
                    <a:lnTo>
                      <a:pt x="54" y="1355"/>
                    </a:lnTo>
                    <a:lnTo>
                      <a:pt x="98" y="1382"/>
                    </a:lnTo>
                    <a:lnTo>
                      <a:pt x="141" y="1404"/>
                    </a:lnTo>
                    <a:lnTo>
                      <a:pt x="196" y="1425"/>
                    </a:lnTo>
                    <a:lnTo>
                      <a:pt x="261" y="1447"/>
                    </a:lnTo>
                    <a:lnTo>
                      <a:pt x="326" y="1469"/>
                    </a:lnTo>
                    <a:lnTo>
                      <a:pt x="266" y="1442"/>
                    </a:lnTo>
                    <a:lnTo>
                      <a:pt x="217" y="1414"/>
                    </a:lnTo>
                    <a:lnTo>
                      <a:pt x="174" y="1387"/>
                    </a:lnTo>
                    <a:lnTo>
                      <a:pt x="147" y="1360"/>
                    </a:lnTo>
                    <a:lnTo>
                      <a:pt x="125" y="1333"/>
                    </a:lnTo>
                    <a:lnTo>
                      <a:pt x="120" y="1306"/>
                    </a:lnTo>
                    <a:lnTo>
                      <a:pt x="125" y="1278"/>
                    </a:lnTo>
                    <a:lnTo>
                      <a:pt x="141" y="1257"/>
                    </a:lnTo>
                    <a:lnTo>
                      <a:pt x="174" y="1229"/>
                    </a:lnTo>
                    <a:lnTo>
                      <a:pt x="212" y="1208"/>
                    </a:lnTo>
                    <a:lnTo>
                      <a:pt x="272" y="1186"/>
                    </a:lnTo>
                    <a:lnTo>
                      <a:pt x="342" y="1164"/>
                    </a:lnTo>
                    <a:lnTo>
                      <a:pt x="423" y="1142"/>
                    </a:lnTo>
                    <a:lnTo>
                      <a:pt x="527" y="1121"/>
                    </a:lnTo>
                    <a:lnTo>
                      <a:pt x="641" y="1104"/>
                    </a:lnTo>
                    <a:lnTo>
                      <a:pt x="771" y="1088"/>
                    </a:lnTo>
                    <a:lnTo>
                      <a:pt x="771" y="108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90980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11" charset="0"/>
                </a:endParaRPr>
              </a:p>
            </p:txBody>
          </p:sp>
        </p:grpSp>
      </p:grpSp>
      <p:sp>
        <p:nvSpPr>
          <p:cNvPr id="14234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234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AFE3B-08BC-004B-8E45-FF9D8FCCB2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AC53CE-7B9B-0F46-8AE9-259C7E1306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45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45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8B35EF-FB94-9845-A6D5-ECD65E8EA8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8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8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FA760F-AFCB-5F4C-B4B0-72FD688642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8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49897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41AC86-CE17-9344-A3B6-F6455AFB37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49897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498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29FC89-34C6-014E-B98C-710E65E407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73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25888"/>
            <a:ext cx="8229600" cy="21732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A0BD8-4597-E14A-B930-4E192D9FBD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8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3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25888"/>
            <a:ext cx="4038600" cy="21732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0B06BA-7CE6-4A49-9595-3F293F334C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49897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3E219A-3840-174B-8C8D-AA07AD8C23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71600" y="3810000"/>
            <a:ext cx="7543800" cy="1828800"/>
          </a:xfrm>
        </p:spPr>
        <p:txBody>
          <a:bodyPr/>
          <a:lstStyle>
            <a:lvl1pPr>
              <a:defRPr sz="5400"/>
            </a:lvl1pPr>
          </a:lstStyle>
          <a:p>
            <a:r>
              <a:rPr lang="de-DE"/>
              <a:t>Click to edit Master title style</a:t>
            </a:r>
          </a:p>
        </p:txBody>
      </p:sp>
      <p:sp>
        <p:nvSpPr>
          <p:cNvPr id="5652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362200" y="1828800"/>
            <a:ext cx="5408613" cy="1752600"/>
          </a:xfrm>
        </p:spPr>
        <p:txBody>
          <a:bodyPr/>
          <a:lstStyle>
            <a:lvl1pPr marL="0" indent="0" algn="ctr">
              <a:buFont typeface="Wingdings" pitchFamily="-111" charset="2"/>
              <a:buNone/>
              <a:defRPr sz="2800"/>
            </a:lvl1pPr>
          </a:lstStyle>
          <a:p>
            <a:r>
              <a:rPr lang="de-DE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3276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34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9375E-5A50-D64A-9280-878418DF705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20CBAB-C7A7-D149-8A3F-7D5DDD757A9F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A24BB7-E9BA-704B-A102-E3F24746BB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F0C90-1903-0E4C-903D-2047AE72EBDB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0" y="2667000"/>
            <a:ext cx="3200400" cy="342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7800" y="2667000"/>
            <a:ext cx="3200400" cy="342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6835AE-D305-164A-9ED5-9CA564E9DC08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0F635F-3B24-CF42-856B-BB5890451586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F446D9-9395-334D-89DE-FD171FC1BDF7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971E97-34D7-DE4A-8D15-E8D1C60C2B92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8C418-4493-F64C-B807-5049256E7D28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918A3F-C4D7-BF40-A817-9B1781DF506E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756E51-4428-6043-A98D-7379063832EA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19900" y="1295400"/>
            <a:ext cx="16383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1295400"/>
            <a:ext cx="4762500" cy="4800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BEFBBF-2AA9-8340-99A4-3DCB3BB05B5A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55F8FC-C3EB-CD46-BC01-80D2E2E902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8AB99D-AFE9-DC40-BE5B-AB92CD79D5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999EC8-ECC5-A147-9EB6-C6E34D8842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924100-30C9-2547-8D59-78C4FB3D9E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81B31A-89D0-3642-B7A1-FED9479EDC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A61FDC-8B10-8948-AE2D-C2065B2BBC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774804-F67C-C14C-9C6E-ED2838495F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4" Type="http://schemas.openxmlformats.org/officeDocument/2006/relationships/slideLayout" Target="../slideLayouts/slideLayout14.xml"/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6" Type="http://schemas.openxmlformats.org/officeDocument/2006/relationships/slideLayout" Target="../slideLayouts/slideLayout16.xml"/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18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sp>
          <p:nvSpPr>
            <p:cNvPr id="141315" name="Freeform 3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1" charset="0"/>
              </a:endParaRPr>
            </a:p>
          </p:txBody>
        </p:sp>
        <p:grpSp>
          <p:nvGrpSpPr>
            <p:cNvPr id="1033" name="Group 4"/>
            <p:cNvGrpSpPr>
              <a:grpSpLocks/>
            </p:cNvGrpSpPr>
            <p:nvPr userDrawn="1"/>
          </p:nvGrpSpPr>
          <p:grpSpPr bwMode="auto">
            <a:xfrm>
              <a:off x="1728" y="1409"/>
              <a:ext cx="4027" cy="2906"/>
              <a:chOff x="1728" y="1409"/>
              <a:chExt cx="4027" cy="2906"/>
            </a:xfrm>
          </p:grpSpPr>
          <p:sp>
            <p:nvSpPr>
              <p:cNvPr id="141317" name="Freeform 5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11" charset="0"/>
                </a:endParaRPr>
              </a:p>
            </p:txBody>
          </p:sp>
          <p:sp>
            <p:nvSpPr>
              <p:cNvPr id="141318" name="Freeform 6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11" charset="0"/>
                </a:endParaRPr>
              </a:p>
            </p:txBody>
          </p:sp>
          <p:sp>
            <p:nvSpPr>
              <p:cNvPr id="141319" name="Freeform 7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90980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11" charset="0"/>
                </a:endParaRPr>
              </a:p>
            </p:txBody>
          </p:sp>
          <p:sp>
            <p:nvSpPr>
              <p:cNvPr id="141320" name="Freeform 8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11" charset="0"/>
                </a:endParaRPr>
              </a:p>
            </p:txBody>
          </p:sp>
          <p:sp>
            <p:nvSpPr>
              <p:cNvPr id="141321" name="Freeform 9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90980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11" charset="0"/>
                </a:endParaRPr>
              </a:p>
            </p:txBody>
          </p:sp>
          <p:sp>
            <p:nvSpPr>
              <p:cNvPr id="141322" name="Freeform 10"/>
              <p:cNvSpPr>
                <a:spLocks/>
              </p:cNvSpPr>
              <p:nvPr/>
            </p:nvSpPr>
            <p:spPr bwMode="hidden">
              <a:xfrm>
                <a:off x="3231" y="1409"/>
                <a:ext cx="2296" cy="1469"/>
              </a:xfrm>
              <a:custGeom>
                <a:avLst/>
                <a:gdLst/>
                <a:ahLst/>
                <a:cxnLst>
                  <a:cxn ang="0">
                    <a:pos x="982" y="1061"/>
                  </a:cxn>
                  <a:cxn ang="0">
                    <a:pos x="1357" y="1012"/>
                  </a:cxn>
                  <a:cxn ang="0">
                    <a:pos x="1666" y="957"/>
                  </a:cxn>
                  <a:cxn ang="0">
                    <a:pos x="1916" y="897"/>
                  </a:cxn>
                  <a:cxn ang="0">
                    <a:pos x="2100" y="832"/>
                  </a:cxn>
                  <a:cxn ang="0">
                    <a:pos x="2220" y="756"/>
                  </a:cxn>
                  <a:cxn ang="0">
                    <a:pos x="2285" y="669"/>
                  </a:cxn>
                  <a:cxn ang="0">
                    <a:pos x="2290" y="560"/>
                  </a:cxn>
                  <a:cxn ang="0">
                    <a:pos x="2241" y="457"/>
                  </a:cxn>
                  <a:cxn ang="0">
                    <a:pos x="2144" y="364"/>
                  </a:cxn>
                  <a:cxn ang="0">
                    <a:pos x="2008" y="277"/>
                  </a:cxn>
                  <a:cxn ang="0">
                    <a:pos x="1769" y="157"/>
                  </a:cxn>
                  <a:cxn ang="0">
                    <a:pos x="1612" y="92"/>
                  </a:cxn>
                  <a:cxn ang="0">
                    <a:pos x="1476" y="43"/>
                  </a:cxn>
                  <a:cxn ang="0">
                    <a:pos x="1384" y="10"/>
                  </a:cxn>
                  <a:cxn ang="0">
                    <a:pos x="1346" y="0"/>
                  </a:cxn>
                  <a:cxn ang="0">
                    <a:pos x="1655" y="119"/>
                  </a:cxn>
                  <a:cxn ang="0">
                    <a:pos x="1948" y="255"/>
                  </a:cxn>
                  <a:cxn ang="0">
                    <a:pos x="2068" y="326"/>
                  </a:cxn>
                  <a:cxn ang="0">
                    <a:pos x="2171" y="402"/>
                  </a:cxn>
                  <a:cxn ang="0">
                    <a:pos x="2236" y="478"/>
                  </a:cxn>
                  <a:cxn ang="0">
                    <a:pos x="2263" y="560"/>
                  </a:cxn>
                  <a:cxn ang="0">
                    <a:pos x="2241" y="636"/>
                  </a:cxn>
                  <a:cxn ang="0">
                    <a:pos x="2171" y="702"/>
                  </a:cxn>
                  <a:cxn ang="0">
                    <a:pos x="2062" y="756"/>
                  </a:cxn>
                  <a:cxn ang="0">
                    <a:pos x="1921" y="800"/>
                  </a:cxn>
                  <a:cxn ang="0">
                    <a:pos x="1748" y="843"/>
                  </a:cxn>
                  <a:cxn ang="0">
                    <a:pos x="1351" y="908"/>
                  </a:cxn>
                  <a:cxn ang="0">
                    <a:pos x="923" y="968"/>
                  </a:cxn>
                  <a:cxn ang="0">
                    <a:pos x="521" y="1028"/>
                  </a:cxn>
                  <a:cxn ang="0">
                    <a:pos x="353" y="1066"/>
                  </a:cxn>
                  <a:cxn ang="0">
                    <a:pos x="206" y="1104"/>
                  </a:cxn>
                  <a:cxn ang="0">
                    <a:pos x="92" y="1148"/>
                  </a:cxn>
                  <a:cxn ang="0">
                    <a:pos x="22" y="1202"/>
                  </a:cxn>
                  <a:cxn ang="0">
                    <a:pos x="0" y="1262"/>
                  </a:cxn>
                  <a:cxn ang="0">
                    <a:pos x="27" y="1327"/>
                  </a:cxn>
                  <a:cxn ang="0">
                    <a:pos x="98" y="1382"/>
                  </a:cxn>
                  <a:cxn ang="0">
                    <a:pos x="196" y="1425"/>
                  </a:cxn>
                  <a:cxn ang="0">
                    <a:pos x="326" y="1469"/>
                  </a:cxn>
                  <a:cxn ang="0">
                    <a:pos x="217" y="1414"/>
                  </a:cxn>
                  <a:cxn ang="0">
                    <a:pos x="147" y="1360"/>
                  </a:cxn>
                  <a:cxn ang="0">
                    <a:pos x="120" y="1306"/>
                  </a:cxn>
                  <a:cxn ang="0">
                    <a:pos x="141" y="1257"/>
                  </a:cxn>
                  <a:cxn ang="0">
                    <a:pos x="212" y="1208"/>
                  </a:cxn>
                  <a:cxn ang="0">
                    <a:pos x="342" y="1164"/>
                  </a:cxn>
                  <a:cxn ang="0">
                    <a:pos x="527" y="1121"/>
                  </a:cxn>
                  <a:cxn ang="0">
                    <a:pos x="771" y="1088"/>
                  </a:cxn>
                </a:cxnLst>
                <a:rect l="0" t="0" r="r" b="b"/>
                <a:pathLst>
                  <a:path w="2296" h="1469">
                    <a:moveTo>
                      <a:pt x="771" y="1088"/>
                    </a:moveTo>
                    <a:lnTo>
                      <a:pt x="982" y="1061"/>
                    </a:lnTo>
                    <a:lnTo>
                      <a:pt x="1178" y="1034"/>
                    </a:lnTo>
                    <a:lnTo>
                      <a:pt x="1357" y="1012"/>
                    </a:lnTo>
                    <a:lnTo>
                      <a:pt x="1520" y="985"/>
                    </a:lnTo>
                    <a:lnTo>
                      <a:pt x="1666" y="957"/>
                    </a:lnTo>
                    <a:lnTo>
                      <a:pt x="1796" y="930"/>
                    </a:lnTo>
                    <a:lnTo>
                      <a:pt x="1916" y="897"/>
                    </a:lnTo>
                    <a:lnTo>
                      <a:pt x="2013" y="870"/>
                    </a:lnTo>
                    <a:lnTo>
                      <a:pt x="2100" y="832"/>
                    </a:lnTo>
                    <a:lnTo>
                      <a:pt x="2171" y="800"/>
                    </a:lnTo>
                    <a:lnTo>
                      <a:pt x="2220" y="756"/>
                    </a:lnTo>
                    <a:lnTo>
                      <a:pt x="2263" y="712"/>
                    </a:lnTo>
                    <a:lnTo>
                      <a:pt x="2285" y="669"/>
                    </a:lnTo>
                    <a:lnTo>
                      <a:pt x="2296" y="614"/>
                    </a:lnTo>
                    <a:lnTo>
                      <a:pt x="2290" y="560"/>
                    </a:lnTo>
                    <a:lnTo>
                      <a:pt x="2269" y="500"/>
                    </a:lnTo>
                    <a:lnTo>
                      <a:pt x="2241" y="457"/>
                    </a:lnTo>
                    <a:lnTo>
                      <a:pt x="2198" y="408"/>
                    </a:lnTo>
                    <a:lnTo>
                      <a:pt x="2144" y="364"/>
                    </a:lnTo>
                    <a:lnTo>
                      <a:pt x="2079" y="321"/>
                    </a:lnTo>
                    <a:lnTo>
                      <a:pt x="2008" y="277"/>
                    </a:lnTo>
                    <a:lnTo>
                      <a:pt x="1927" y="234"/>
                    </a:lnTo>
                    <a:lnTo>
                      <a:pt x="1769" y="157"/>
                    </a:lnTo>
                    <a:lnTo>
                      <a:pt x="1688" y="125"/>
                    </a:lnTo>
                    <a:lnTo>
                      <a:pt x="1612" y="92"/>
                    </a:lnTo>
                    <a:lnTo>
                      <a:pt x="1536" y="65"/>
                    </a:lnTo>
                    <a:lnTo>
                      <a:pt x="1476" y="43"/>
                    </a:lnTo>
                    <a:lnTo>
                      <a:pt x="1422" y="27"/>
                    </a:lnTo>
                    <a:lnTo>
                      <a:pt x="1384" y="10"/>
                    </a:lnTo>
                    <a:lnTo>
                      <a:pt x="1357" y="5"/>
                    </a:lnTo>
                    <a:lnTo>
                      <a:pt x="1346" y="0"/>
                    </a:lnTo>
                    <a:lnTo>
                      <a:pt x="1498" y="54"/>
                    </a:lnTo>
                    <a:lnTo>
                      <a:pt x="1655" y="119"/>
                    </a:lnTo>
                    <a:lnTo>
                      <a:pt x="1807" y="185"/>
                    </a:lnTo>
                    <a:lnTo>
                      <a:pt x="1948" y="255"/>
                    </a:lnTo>
                    <a:lnTo>
                      <a:pt x="2013" y="288"/>
                    </a:lnTo>
                    <a:lnTo>
                      <a:pt x="2068" y="326"/>
                    </a:lnTo>
                    <a:lnTo>
                      <a:pt x="2122" y="364"/>
                    </a:lnTo>
                    <a:lnTo>
                      <a:pt x="2171" y="402"/>
                    </a:lnTo>
                    <a:lnTo>
                      <a:pt x="2209" y="440"/>
                    </a:lnTo>
                    <a:lnTo>
                      <a:pt x="2236" y="478"/>
                    </a:lnTo>
                    <a:lnTo>
                      <a:pt x="2252" y="522"/>
                    </a:lnTo>
                    <a:lnTo>
                      <a:pt x="2263" y="560"/>
                    </a:lnTo>
                    <a:lnTo>
                      <a:pt x="2258" y="598"/>
                    </a:lnTo>
                    <a:lnTo>
                      <a:pt x="2241" y="636"/>
                    </a:lnTo>
                    <a:lnTo>
                      <a:pt x="2214" y="669"/>
                    </a:lnTo>
                    <a:lnTo>
                      <a:pt x="2171" y="702"/>
                    </a:lnTo>
                    <a:lnTo>
                      <a:pt x="2122" y="729"/>
                    </a:lnTo>
                    <a:lnTo>
                      <a:pt x="2062" y="756"/>
                    </a:lnTo>
                    <a:lnTo>
                      <a:pt x="1997" y="778"/>
                    </a:lnTo>
                    <a:lnTo>
                      <a:pt x="1921" y="800"/>
                    </a:lnTo>
                    <a:lnTo>
                      <a:pt x="1834" y="821"/>
                    </a:lnTo>
                    <a:lnTo>
                      <a:pt x="1748" y="843"/>
                    </a:lnTo>
                    <a:lnTo>
                      <a:pt x="1552" y="876"/>
                    </a:lnTo>
                    <a:lnTo>
                      <a:pt x="1351" y="908"/>
                    </a:lnTo>
                    <a:lnTo>
                      <a:pt x="1134" y="941"/>
                    </a:lnTo>
                    <a:lnTo>
                      <a:pt x="923" y="968"/>
                    </a:lnTo>
                    <a:lnTo>
                      <a:pt x="716" y="995"/>
                    </a:lnTo>
                    <a:lnTo>
                      <a:pt x="521" y="1028"/>
                    </a:lnTo>
                    <a:lnTo>
                      <a:pt x="434" y="1044"/>
                    </a:lnTo>
                    <a:lnTo>
                      <a:pt x="353" y="1066"/>
                    </a:lnTo>
                    <a:lnTo>
                      <a:pt x="277" y="1082"/>
                    </a:lnTo>
                    <a:lnTo>
                      <a:pt x="206" y="1104"/>
                    </a:lnTo>
                    <a:lnTo>
                      <a:pt x="147" y="1126"/>
                    </a:lnTo>
                    <a:lnTo>
                      <a:pt x="92" y="1148"/>
                    </a:lnTo>
                    <a:lnTo>
                      <a:pt x="54" y="1175"/>
                    </a:lnTo>
                    <a:lnTo>
                      <a:pt x="22" y="1202"/>
                    </a:lnTo>
                    <a:lnTo>
                      <a:pt x="6" y="1229"/>
                    </a:lnTo>
                    <a:lnTo>
                      <a:pt x="0" y="1262"/>
                    </a:lnTo>
                    <a:lnTo>
                      <a:pt x="11" y="1295"/>
                    </a:lnTo>
                    <a:lnTo>
                      <a:pt x="27" y="1327"/>
                    </a:lnTo>
                    <a:lnTo>
                      <a:pt x="54" y="1355"/>
                    </a:lnTo>
                    <a:lnTo>
                      <a:pt x="98" y="1382"/>
                    </a:lnTo>
                    <a:lnTo>
                      <a:pt x="141" y="1404"/>
                    </a:lnTo>
                    <a:lnTo>
                      <a:pt x="196" y="1425"/>
                    </a:lnTo>
                    <a:lnTo>
                      <a:pt x="261" y="1447"/>
                    </a:lnTo>
                    <a:lnTo>
                      <a:pt x="326" y="1469"/>
                    </a:lnTo>
                    <a:lnTo>
                      <a:pt x="266" y="1442"/>
                    </a:lnTo>
                    <a:lnTo>
                      <a:pt x="217" y="1414"/>
                    </a:lnTo>
                    <a:lnTo>
                      <a:pt x="174" y="1387"/>
                    </a:lnTo>
                    <a:lnTo>
                      <a:pt x="147" y="1360"/>
                    </a:lnTo>
                    <a:lnTo>
                      <a:pt x="125" y="1333"/>
                    </a:lnTo>
                    <a:lnTo>
                      <a:pt x="120" y="1306"/>
                    </a:lnTo>
                    <a:lnTo>
                      <a:pt x="125" y="1278"/>
                    </a:lnTo>
                    <a:lnTo>
                      <a:pt x="141" y="1257"/>
                    </a:lnTo>
                    <a:lnTo>
                      <a:pt x="174" y="1229"/>
                    </a:lnTo>
                    <a:lnTo>
                      <a:pt x="212" y="1208"/>
                    </a:lnTo>
                    <a:lnTo>
                      <a:pt x="272" y="1186"/>
                    </a:lnTo>
                    <a:lnTo>
                      <a:pt x="342" y="1164"/>
                    </a:lnTo>
                    <a:lnTo>
                      <a:pt x="423" y="1142"/>
                    </a:lnTo>
                    <a:lnTo>
                      <a:pt x="527" y="1121"/>
                    </a:lnTo>
                    <a:lnTo>
                      <a:pt x="641" y="1104"/>
                    </a:lnTo>
                    <a:lnTo>
                      <a:pt x="771" y="1088"/>
                    </a:lnTo>
                    <a:lnTo>
                      <a:pt x="771" y="108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90980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11" charset="0"/>
                </a:endParaRPr>
              </a:p>
            </p:txBody>
          </p:sp>
        </p:grpSp>
      </p:grpSp>
      <p:sp>
        <p:nvSpPr>
          <p:cNvPr id="141323" name="Rectangle 11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1324" name="Rectangle 12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1325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solidFill>
                  <a:schemeClr val="tx1"/>
                </a:solidFill>
                <a:effectLst/>
                <a:latin typeface="Arial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132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solidFill>
                  <a:schemeClr val="tx1"/>
                </a:solidFill>
                <a:effectLst/>
                <a:latin typeface="Arial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1327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chemeClr val="tx1"/>
                </a:solidFill>
                <a:effectLst/>
                <a:latin typeface="Arial" pitchFamily="-111" charset="0"/>
              </a:defRPr>
            </a:lvl1pPr>
          </a:lstStyle>
          <a:p>
            <a:pPr>
              <a:defRPr/>
            </a:pPr>
            <a:fld id="{46C21553-D43E-AF47-9D13-7FA4F1BF63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09800" y="1295400"/>
            <a:ext cx="5410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edit Master title style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5000" y="2667000"/>
            <a:ext cx="65532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642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effectLst/>
                <a:latin typeface="Arial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642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effectLst/>
                <a:latin typeface="Arial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642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effectLst/>
                <a:latin typeface="Arial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7BDD986A-04FB-BC42-99D1-3729DB57C002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ü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ü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ü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ü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ü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-111" charset="2"/>
        <a:buChar char="ü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-111" charset="2"/>
        <a:buChar char="ü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-111" charset="2"/>
        <a:buChar char="ü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-111" charset="2"/>
        <a:buChar char="ü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3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7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Relationship Id="rId6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png"/><Relationship Id="rId5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3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image" Target="../media/image9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png"/><Relationship Id="rId5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image" Target="../media/image9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jpeg"/><Relationship Id="rId5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jpeg"/><Relationship Id="rId3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3" Type="http://schemas.openxmlformats.org/officeDocument/2006/relationships/image" Target="../media/image29.pdf"/><Relationship Id="rId5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3" Type="http://schemas.openxmlformats.org/officeDocument/2006/relationships/hyperlink" Target="http://www.ictp.it/~chelaf/ss180.html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3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3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3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3" Type="http://schemas.openxmlformats.org/officeDocument/2006/relationships/image" Target="../media/image2.jpe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8.jpeg"/><Relationship Id="rId3" Type="http://schemas.openxmlformats.org/officeDocument/2006/relationships/image" Target="../media/image9.wmf"/><Relationship Id="rId5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57200" y="3505200"/>
            <a:ext cx="8382000" cy="2505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2"/>
              <a:buNone/>
            </a:pPr>
            <a:r>
              <a:rPr lang="it-IT" sz="32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charset="0"/>
              </a:rPr>
              <a:t>Introduzione alla mostra “Darwin”</a:t>
            </a:r>
          </a:p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2"/>
              <a:buNone/>
            </a:pPr>
            <a:r>
              <a:rPr lang="it-IT" sz="3200" b="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charset="0"/>
              </a:rPr>
              <a:t>Julian</a:t>
            </a:r>
            <a:r>
              <a:rPr lang="it-IT" sz="3200" b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charset="0"/>
              </a:rPr>
              <a:t> Chela-Flores</a:t>
            </a:r>
            <a:endParaRPr lang="it-IT" b="0" dirty="0" smtClean="0">
              <a:solidFill>
                <a:srgbClr val="FFFFFF"/>
              </a:solidFill>
              <a:latin typeface="Arial Narrow" charset="0"/>
            </a:endParaRPr>
          </a:p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2"/>
              <a:buNone/>
            </a:pPr>
            <a:r>
              <a:rPr lang="it-IT" b="0" dirty="0" smtClean="0">
                <a:solidFill>
                  <a:srgbClr val="FFFFFF"/>
                </a:solidFill>
                <a:latin typeface="Times New Roman" charset="0"/>
              </a:rPr>
              <a:t>The </a:t>
            </a:r>
            <a:r>
              <a:rPr lang="it-IT" b="0" dirty="0" err="1" smtClean="0">
                <a:solidFill>
                  <a:srgbClr val="FFFFFF"/>
                </a:solidFill>
                <a:latin typeface="Times New Roman" charset="0"/>
              </a:rPr>
              <a:t>Abdus</a:t>
            </a:r>
            <a:r>
              <a:rPr lang="it-IT" b="0" dirty="0" smtClean="0">
                <a:solidFill>
                  <a:srgbClr val="FFFFFF"/>
                </a:solidFill>
                <a:latin typeface="Times New Roman" charset="0"/>
              </a:rPr>
              <a:t> </a:t>
            </a:r>
            <a:r>
              <a:rPr lang="it-IT" b="0" dirty="0" err="1" smtClean="0">
                <a:solidFill>
                  <a:srgbClr val="FFFFFF"/>
                </a:solidFill>
                <a:latin typeface="Times New Roman" charset="0"/>
              </a:rPr>
              <a:t>Salam</a:t>
            </a:r>
            <a:r>
              <a:rPr lang="it-IT" b="0" dirty="0" smtClean="0">
                <a:solidFill>
                  <a:srgbClr val="FFFFFF"/>
                </a:solidFill>
                <a:latin typeface="Times New Roman" charset="0"/>
              </a:rPr>
              <a:t> ICTP, Trieste, Italia and</a:t>
            </a:r>
          </a:p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2"/>
              <a:buNone/>
            </a:pPr>
            <a:r>
              <a:rPr lang="it-IT" b="0" dirty="0" smtClean="0">
                <a:solidFill>
                  <a:srgbClr val="FFFFFF"/>
                </a:solidFill>
                <a:latin typeface="Times New Roman" charset="0"/>
              </a:rPr>
              <a:t> </a:t>
            </a:r>
            <a:r>
              <a:rPr lang="it-IT" b="0" dirty="0" err="1" smtClean="0">
                <a:solidFill>
                  <a:srgbClr val="FFFFFF"/>
                </a:solidFill>
                <a:latin typeface="Times New Roman" charset="0"/>
              </a:rPr>
              <a:t>Instituto</a:t>
            </a:r>
            <a:r>
              <a:rPr lang="it-IT" b="0" dirty="0" smtClean="0">
                <a:solidFill>
                  <a:srgbClr val="FFFFFF"/>
                </a:solidFill>
                <a:latin typeface="Times New Roman" charset="0"/>
              </a:rPr>
              <a:t> de </a:t>
            </a:r>
            <a:r>
              <a:rPr lang="it-IT" b="0" dirty="0" err="1" smtClean="0">
                <a:solidFill>
                  <a:srgbClr val="FFFFFF"/>
                </a:solidFill>
                <a:latin typeface="Times New Roman" charset="0"/>
              </a:rPr>
              <a:t>Estudios</a:t>
            </a:r>
            <a:r>
              <a:rPr lang="it-IT" b="0" dirty="0" smtClean="0">
                <a:solidFill>
                  <a:srgbClr val="FFFFFF"/>
                </a:solidFill>
                <a:latin typeface="Times New Roman" charset="0"/>
              </a:rPr>
              <a:t> </a:t>
            </a:r>
            <a:r>
              <a:rPr lang="it-IT" b="0" dirty="0" err="1" smtClean="0">
                <a:solidFill>
                  <a:srgbClr val="FFFFFF"/>
                </a:solidFill>
                <a:latin typeface="Times New Roman" charset="0"/>
              </a:rPr>
              <a:t>Avanzados</a:t>
            </a:r>
            <a:r>
              <a:rPr lang="it-IT" b="0" dirty="0" smtClean="0">
                <a:solidFill>
                  <a:srgbClr val="FFFFFF"/>
                </a:solidFill>
                <a:latin typeface="Times New Roman" charset="0"/>
              </a:rPr>
              <a:t>, Caracas, </a:t>
            </a:r>
          </a:p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2"/>
              <a:buNone/>
            </a:pPr>
            <a:r>
              <a:rPr lang="it-IT" b="0" dirty="0" err="1" smtClean="0">
                <a:solidFill>
                  <a:srgbClr val="FFFFFF"/>
                </a:solidFill>
                <a:latin typeface="Times New Roman" charset="0"/>
              </a:rPr>
              <a:t>Republica</a:t>
            </a:r>
            <a:r>
              <a:rPr lang="it-IT" b="0" dirty="0" smtClean="0">
                <a:solidFill>
                  <a:srgbClr val="FFFFFF"/>
                </a:solidFill>
                <a:latin typeface="Times New Roman" charset="0"/>
              </a:rPr>
              <a:t> </a:t>
            </a:r>
            <a:r>
              <a:rPr lang="it-IT" b="0" dirty="0" err="1" smtClean="0">
                <a:solidFill>
                  <a:srgbClr val="FFFFFF"/>
                </a:solidFill>
                <a:latin typeface="Times New Roman" charset="0"/>
              </a:rPr>
              <a:t>Bolivariana</a:t>
            </a:r>
            <a:r>
              <a:rPr lang="it-IT" b="0" dirty="0" smtClean="0">
                <a:solidFill>
                  <a:srgbClr val="FFFFFF"/>
                </a:solidFill>
                <a:latin typeface="Times New Roman" charset="0"/>
              </a:rPr>
              <a:t> de Venezuela</a:t>
            </a:r>
            <a:endParaRPr lang="en-US" b="0" dirty="0">
              <a:solidFill>
                <a:srgbClr val="FFFF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96400" cy="152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8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1219200"/>
            <a:ext cx="7848600" cy="21336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es-ES_tradnl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1438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3048000"/>
            <a:ext cx="8077200" cy="3124200"/>
          </a:xfrm>
        </p:spPr>
        <p:txBody>
          <a:bodyPr/>
          <a:lstStyle/>
          <a:p>
            <a:pPr algn="l" eaLnBrk="1" hangingPunct="1">
              <a:defRPr/>
            </a:pPr>
            <a:r>
              <a:rPr lang="it-IT" sz="1600" b="1">
                <a:solidFill>
                  <a:srgbClr val="FFFF00"/>
                </a:solidFill>
                <a:latin typeface="Arial Narrow" charset="0"/>
              </a:rPr>
              <a:t> Julian Chela-Flores</a:t>
            </a:r>
          </a:p>
          <a:p>
            <a:pPr marL="914400" lvl="2" indent="0">
              <a:spcBef>
                <a:spcPct val="0"/>
              </a:spcBef>
              <a:buFont typeface="Wingdings" charset="2"/>
              <a:buNone/>
              <a:defRPr/>
            </a:pPr>
            <a:r>
              <a:rPr lang="it-IT" sz="1600">
                <a:solidFill>
                  <a:srgbClr val="FFFF00"/>
                </a:solidFill>
                <a:latin typeface="Arial Narrow" charset="0"/>
              </a:rPr>
              <a:t>The Abdus Salam ICTP, Trieste, Italia</a:t>
            </a:r>
          </a:p>
          <a:p>
            <a:pPr marL="914400" lvl="2" indent="0">
              <a:spcBef>
                <a:spcPct val="0"/>
              </a:spcBef>
              <a:buFont typeface="Wingdings" charset="2"/>
              <a:buNone/>
              <a:defRPr/>
            </a:pPr>
            <a:r>
              <a:rPr lang="it-IT" sz="1600">
                <a:solidFill>
                  <a:srgbClr val="FFFF00"/>
                </a:solidFill>
                <a:latin typeface="Arial Narrow" charset="0"/>
              </a:rPr>
              <a:t>and</a:t>
            </a:r>
          </a:p>
          <a:p>
            <a:pPr marL="914400" lvl="2" indent="0">
              <a:spcBef>
                <a:spcPct val="0"/>
              </a:spcBef>
              <a:buFont typeface="Wingdings" charset="2"/>
              <a:buNone/>
              <a:defRPr/>
            </a:pPr>
            <a:r>
              <a:rPr lang="it-IT" sz="1600">
                <a:solidFill>
                  <a:srgbClr val="FFFF00"/>
                </a:solidFill>
                <a:latin typeface="Arial Narrow" charset="0"/>
              </a:rPr>
              <a:t> Instituto de Estudios Avanzados, Caracas, </a:t>
            </a:r>
          </a:p>
          <a:p>
            <a:pPr marL="914400" lvl="2" indent="0">
              <a:spcBef>
                <a:spcPct val="0"/>
              </a:spcBef>
              <a:buFont typeface="Wingdings" charset="2"/>
              <a:buNone/>
              <a:defRPr/>
            </a:pPr>
            <a:r>
              <a:rPr lang="it-IT" sz="1600">
                <a:solidFill>
                  <a:srgbClr val="FFFF00"/>
                </a:solidFill>
                <a:latin typeface="Arial Narrow" charset="0"/>
              </a:rPr>
              <a:t>Republica Bolivariana de Venezuela</a:t>
            </a:r>
            <a:endParaRPr lang="en-US" sz="1600">
              <a:solidFill>
                <a:srgbClr val="FFFF00"/>
              </a:solidFill>
              <a:latin typeface="Arial Narrow" charset="0"/>
              <a:ea typeface="Times New Roman" charset="0"/>
              <a:cs typeface="Times New Roman" charset="0"/>
            </a:endParaRPr>
          </a:p>
          <a:p>
            <a:pPr algn="l" eaLnBrk="1" hangingPunct="1">
              <a:defRPr/>
            </a:pPr>
            <a:endParaRPr lang="en-US" sz="1600">
              <a:solidFill>
                <a:srgbClr val="FFFF00"/>
              </a:solidFill>
              <a:latin typeface="Arial Narrow" charset="0"/>
              <a:ea typeface="Times New Roman" charset="0"/>
              <a:cs typeface="Times New Roman" charset="0"/>
            </a:endParaRPr>
          </a:p>
          <a:p>
            <a:pPr algn="l" eaLnBrk="1" hangingPunct="1">
              <a:defRPr/>
            </a:pPr>
            <a:r>
              <a:rPr lang="it-IT" sz="1600" b="1" i="1">
                <a:solidFill>
                  <a:srgbClr val="FFFF00"/>
                </a:solidFill>
                <a:latin typeface="Arial Narrow" charset="0"/>
              </a:rPr>
              <a:t>T</a:t>
            </a:r>
            <a:r>
              <a:rPr lang="es-ES_tradnl" sz="1600" b="1" i="1">
                <a:solidFill>
                  <a:srgbClr val="FFFF00"/>
                </a:solidFill>
                <a:latin typeface="Arial Narrow" charset="0"/>
              </a:rPr>
              <a:t>he Origins: how, when and where it all started</a:t>
            </a:r>
            <a:r>
              <a:rPr lang="en-US" sz="1600">
                <a:solidFill>
                  <a:srgbClr val="FFFF00"/>
                </a:solidFill>
                <a:latin typeface="Arial Narrow" charset="0"/>
                <a:ea typeface="Times New Roman" charset="0"/>
                <a:cs typeface="Times New Roman" charset="0"/>
              </a:rPr>
              <a:t>, </a:t>
            </a:r>
          </a:p>
          <a:p>
            <a:pPr algn="l" eaLnBrk="1" hangingPunct="1">
              <a:defRPr/>
            </a:pPr>
            <a:r>
              <a:rPr lang="en-US" sz="1600">
                <a:solidFill>
                  <a:srgbClr val="FFFF00"/>
                </a:solidFill>
                <a:latin typeface="Arial Narrow" charset="0"/>
                <a:ea typeface="Times New Roman" charset="0"/>
                <a:cs typeface="Times New Roman" charset="0"/>
              </a:rPr>
              <a:t>Accademia Nazionale dei Lincei. Centro Linceo Interdisciplinare “Beniamino Segre”, </a:t>
            </a:r>
          </a:p>
          <a:p>
            <a:pPr algn="l" eaLnBrk="1" hangingPunct="1">
              <a:defRPr/>
            </a:pPr>
            <a:r>
              <a:rPr lang="en-US" sz="1600">
                <a:solidFill>
                  <a:srgbClr val="FFFF00"/>
                </a:solidFill>
                <a:latin typeface="Arial Narrow" charset="0"/>
                <a:ea typeface="Times New Roman" charset="0"/>
                <a:cs typeface="Times New Roman" charset="0"/>
              </a:rPr>
              <a:t>Roma, 22 May 2006</a:t>
            </a:r>
          </a:p>
          <a:p>
            <a:pPr eaLnBrk="1" hangingPunct="1">
              <a:defRPr/>
            </a:pPr>
            <a:endParaRPr lang="en-US" sz="1800">
              <a:latin typeface="Arial Narrow" charset="0"/>
              <a:ea typeface="Times New Roman" charset="0"/>
              <a:cs typeface="Times New Roman" charset="0"/>
            </a:endParaRPr>
          </a:p>
          <a:p>
            <a:pPr eaLnBrk="1" hangingPunct="1">
              <a:defRPr/>
            </a:pPr>
            <a:endParaRPr lang="en-GB" sz="7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Narrow" charset="0"/>
            </a:endParaRP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457200" y="1371600"/>
            <a:ext cx="8001000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>
                <a:solidFill>
                  <a:srgbClr val="FF1741"/>
                </a:solidFill>
                <a:latin typeface="Arial Narrow" charset="0"/>
              </a:rPr>
              <a:t>Evolution of the universe: </a:t>
            </a:r>
          </a:p>
          <a:p>
            <a:pPr algn="ctr"/>
            <a:r>
              <a:rPr lang="en-US" sz="3600">
                <a:solidFill>
                  <a:srgbClr val="FF1741"/>
                </a:solidFill>
                <a:latin typeface="Arial Narrow" charset="0"/>
              </a:rPr>
              <a:t>From Astrophysics to Astrobiology</a:t>
            </a:r>
            <a:endParaRPr lang="it-IT">
              <a:solidFill>
                <a:srgbClr val="FF1741"/>
              </a:solidFill>
              <a:latin typeface="Arial Narrow" charset="0"/>
            </a:endParaRPr>
          </a:p>
          <a:p>
            <a:pPr lvl="2" algn="ctr"/>
            <a:endParaRPr lang="it-IT" sz="1600" b="0">
              <a:solidFill>
                <a:srgbClr val="000000"/>
              </a:solidFill>
              <a:latin typeface="Times" charset="0"/>
            </a:endParaRPr>
          </a:p>
        </p:txBody>
      </p:sp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28063" y="6169025"/>
            <a:ext cx="5111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4"/>
          <a:srcRect r="163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3815" name="Rectangle 7"/>
          <p:cNvSpPr>
            <a:spLocks noChangeArrowheads="1"/>
          </p:cNvSpPr>
          <p:nvPr/>
        </p:nvSpPr>
        <p:spPr bwMode="auto">
          <a:xfrm>
            <a:off x="4581525" y="441483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endParaRPr lang="it-IT">
              <a:solidFill>
                <a:srgbClr val="FF174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charset="0"/>
            </a:endParaRPr>
          </a:p>
        </p:txBody>
      </p:sp>
      <p:sp>
        <p:nvSpPr>
          <p:cNvPr id="32777" name="Rectangle 8"/>
          <p:cNvSpPr>
            <a:spLocks noChangeArrowheads="1"/>
          </p:cNvSpPr>
          <p:nvPr/>
        </p:nvSpPr>
        <p:spPr bwMode="auto">
          <a:xfrm>
            <a:off x="0" y="0"/>
            <a:ext cx="39624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>
                <a:solidFill>
                  <a:schemeClr val="accent1"/>
                </a:solidFill>
              </a:rPr>
              <a:t>La </a:t>
            </a:r>
            <a:r>
              <a:rPr lang="en-US" sz="1400" dirty="0" err="1">
                <a:solidFill>
                  <a:schemeClr val="accent1"/>
                </a:solidFill>
              </a:rPr>
              <a:t>Nebulosa</a:t>
            </a:r>
            <a:r>
              <a:rPr lang="en-US" sz="1400" dirty="0">
                <a:solidFill>
                  <a:schemeClr val="accent1"/>
                </a:solidFill>
              </a:rPr>
              <a:t> </a:t>
            </a:r>
            <a:r>
              <a:rPr lang="en-US" sz="1400" dirty="0" err="1">
                <a:solidFill>
                  <a:schemeClr val="accent1"/>
                </a:solidFill>
              </a:rPr>
              <a:t>Occhio</a:t>
            </a:r>
            <a:r>
              <a:rPr lang="en-US" sz="1400" dirty="0">
                <a:solidFill>
                  <a:schemeClr val="accent1"/>
                </a:solidFill>
              </a:rPr>
              <a:t> </a:t>
            </a:r>
            <a:r>
              <a:rPr lang="en-US" sz="1400" dirty="0" err="1">
                <a:solidFill>
                  <a:schemeClr val="accent1"/>
                </a:solidFill>
              </a:rPr>
              <a:t>di</a:t>
            </a:r>
            <a:r>
              <a:rPr lang="en-US" sz="1400" dirty="0">
                <a:solidFill>
                  <a:schemeClr val="accent1"/>
                </a:solidFill>
              </a:rPr>
              <a:t> </a:t>
            </a:r>
            <a:r>
              <a:rPr lang="en-US" sz="1400" smtClean="0">
                <a:solidFill>
                  <a:schemeClr val="accent1"/>
                </a:solidFill>
              </a:rPr>
              <a:t>Gatto </a:t>
            </a:r>
            <a:r>
              <a:rPr lang="en-US" sz="1400" dirty="0" err="1">
                <a:solidFill>
                  <a:schemeClr val="accent1"/>
                </a:solidFill>
              </a:rPr>
              <a:t>una</a:t>
            </a:r>
            <a:r>
              <a:rPr lang="en-US" sz="1400" dirty="0">
                <a:solidFill>
                  <a:schemeClr val="accent1"/>
                </a:solidFill>
              </a:rPr>
              <a:t> </a:t>
            </a:r>
            <a:r>
              <a:rPr lang="en-US" sz="1400" dirty="0" err="1">
                <a:solidFill>
                  <a:schemeClr val="accent1"/>
                </a:solidFill>
              </a:rPr>
              <a:t>stella</a:t>
            </a:r>
            <a:r>
              <a:rPr lang="en-US" sz="1400" dirty="0">
                <a:solidFill>
                  <a:schemeClr val="accent1"/>
                </a:solidFill>
              </a:rPr>
              <a:t> </a:t>
            </a:r>
            <a:r>
              <a:rPr lang="en-US" sz="1400" dirty="0" err="1">
                <a:solidFill>
                  <a:schemeClr val="accent1"/>
                </a:solidFill>
              </a:rPr>
              <a:t>morente</a:t>
            </a:r>
            <a:r>
              <a:rPr lang="en-US" sz="1400" dirty="0">
                <a:solidFill>
                  <a:schemeClr val="accent1"/>
                </a:solidFill>
              </a:rPr>
              <a:t>; </a:t>
            </a:r>
            <a:r>
              <a:rPr lang="en-US" sz="1400" dirty="0" err="1">
                <a:solidFill>
                  <a:schemeClr val="accent1"/>
                </a:solidFill>
              </a:rPr>
              <a:t>si</a:t>
            </a:r>
            <a:r>
              <a:rPr lang="en-US" sz="1400" dirty="0">
                <a:solidFill>
                  <a:schemeClr val="accent1"/>
                </a:solidFill>
              </a:rPr>
              <a:t> </a:t>
            </a:r>
            <a:r>
              <a:rPr lang="en-US" sz="1400" dirty="0" err="1">
                <a:solidFill>
                  <a:schemeClr val="accent1"/>
                </a:solidFill>
              </a:rPr>
              <a:t>trova</a:t>
            </a:r>
            <a:r>
              <a:rPr lang="en-US" sz="1400" dirty="0">
                <a:solidFill>
                  <a:schemeClr val="accent1"/>
                </a:solidFill>
              </a:rPr>
              <a:t> </a:t>
            </a:r>
            <a:r>
              <a:rPr lang="en-US" sz="1400" dirty="0" err="1">
                <a:solidFill>
                  <a:schemeClr val="accent1"/>
                </a:solidFill>
              </a:rPr>
              <a:t>nella</a:t>
            </a:r>
            <a:r>
              <a:rPr lang="en-US" sz="1400" dirty="0">
                <a:solidFill>
                  <a:schemeClr val="accent1"/>
                </a:solidFill>
              </a:rPr>
              <a:t> </a:t>
            </a:r>
            <a:r>
              <a:rPr lang="en-US" sz="1400" dirty="0" err="1">
                <a:solidFill>
                  <a:schemeClr val="accent1"/>
                </a:solidFill>
              </a:rPr>
              <a:t>costellazione</a:t>
            </a:r>
            <a:r>
              <a:rPr lang="en-US" sz="1400" dirty="0">
                <a:solidFill>
                  <a:schemeClr val="accent1"/>
                </a:solidFill>
              </a:rPr>
              <a:t> del </a:t>
            </a:r>
            <a:r>
              <a:rPr lang="en-US" sz="1400" dirty="0" err="1">
                <a:solidFill>
                  <a:schemeClr val="accent1"/>
                </a:solidFill>
              </a:rPr>
              <a:t>Drago</a:t>
            </a:r>
            <a:r>
              <a:rPr lang="en-US" sz="1400" dirty="0">
                <a:solidFill>
                  <a:schemeClr val="accent1"/>
                </a:solidFill>
              </a:rPr>
              <a:t> a circa 3000 </a:t>
            </a:r>
            <a:r>
              <a:rPr lang="en-US" sz="1400" dirty="0" err="1">
                <a:solidFill>
                  <a:schemeClr val="accent1"/>
                </a:solidFill>
              </a:rPr>
              <a:t>anni</a:t>
            </a:r>
            <a:r>
              <a:rPr lang="en-US" sz="1400" dirty="0">
                <a:solidFill>
                  <a:schemeClr val="accent1"/>
                </a:solidFill>
              </a:rPr>
              <a:t> </a:t>
            </a:r>
            <a:r>
              <a:rPr lang="en-US" sz="1400" dirty="0" err="1">
                <a:solidFill>
                  <a:schemeClr val="accent1"/>
                </a:solidFill>
              </a:rPr>
              <a:t>luce</a:t>
            </a:r>
            <a:r>
              <a:rPr lang="en-US" sz="1400" dirty="0">
                <a:solidFill>
                  <a:schemeClr val="accent1"/>
                </a:solidFill>
              </a:rPr>
              <a:t> </a:t>
            </a:r>
            <a:r>
              <a:rPr lang="en-US" sz="1400" dirty="0" err="1">
                <a:solidFill>
                  <a:schemeClr val="accent1"/>
                </a:solidFill>
              </a:rPr>
              <a:t>dalla</a:t>
            </a:r>
            <a:r>
              <a:rPr lang="en-US" sz="1400" dirty="0">
                <a:solidFill>
                  <a:schemeClr val="accent1"/>
                </a:solidFill>
              </a:rPr>
              <a:t> Terra</a:t>
            </a:r>
          </a:p>
        </p:txBody>
      </p:sp>
      <p:sp>
        <p:nvSpPr>
          <p:cNvPr id="32778" name="Rectangle 13"/>
          <p:cNvSpPr>
            <a:spLocks noChangeArrowheads="1"/>
          </p:cNvSpPr>
          <p:nvPr/>
        </p:nvSpPr>
        <p:spPr bwMode="auto">
          <a:xfrm>
            <a:off x="4038600" y="6119813"/>
            <a:ext cx="3886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>
                <a:solidFill>
                  <a:srgbClr val="FFFFFF"/>
                </a:solidFill>
              </a:rPr>
              <a:t>I </a:t>
            </a:r>
            <a:r>
              <a:rPr lang="en-US" sz="1400" dirty="0" err="1">
                <a:solidFill>
                  <a:srgbClr val="FFFFFF"/>
                </a:solidFill>
              </a:rPr>
              <a:t>batteri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sono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microrganismi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piu</a:t>
            </a:r>
            <a:r>
              <a:rPr lang="en-US" sz="1400" dirty="0">
                <a:solidFill>
                  <a:srgbClr val="FFFFFF"/>
                </a:solidFill>
              </a:rPr>
              <a:t>’ </a:t>
            </a:r>
            <a:r>
              <a:rPr lang="en-US" sz="1400" dirty="0" err="1">
                <a:solidFill>
                  <a:srgbClr val="FFFFFF"/>
                </a:solidFill>
              </a:rPr>
              <a:t>antichi</a:t>
            </a:r>
            <a:r>
              <a:rPr lang="en-US" sz="1400" dirty="0">
                <a:solidFill>
                  <a:srgbClr val="FFFFFF"/>
                </a:solidFill>
              </a:rPr>
              <a:t>  </a:t>
            </a:r>
            <a:r>
              <a:rPr lang="en-US" sz="1400" dirty="0" err="1">
                <a:solidFill>
                  <a:srgbClr val="FFFFFF"/>
                </a:solidFill>
              </a:rPr>
              <a:t>i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di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piu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di</a:t>
            </a:r>
            <a:r>
              <a:rPr lang="en-US" sz="1400" dirty="0">
                <a:solidFill>
                  <a:srgbClr val="FFFFFF"/>
                </a:solidFill>
              </a:rPr>
              <a:t> 3,5 </a:t>
            </a:r>
            <a:r>
              <a:rPr lang="en-US" sz="1400" dirty="0" err="1">
                <a:solidFill>
                  <a:srgbClr val="FFFFFF"/>
                </a:solidFill>
              </a:rPr>
              <a:t>miliardi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 smtClean="0">
                <a:solidFill>
                  <a:srgbClr val="FFFFFF"/>
                </a:solidFill>
              </a:rPr>
              <a:t>d’anni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5" name="Line 11"/>
          <p:cNvSpPr>
            <a:spLocks noChangeShapeType="1"/>
          </p:cNvSpPr>
          <p:nvPr/>
        </p:nvSpPr>
        <p:spPr bwMode="auto">
          <a:xfrm>
            <a:off x="2895600" y="762000"/>
            <a:ext cx="3124200" cy="1143000"/>
          </a:xfrm>
          <a:prstGeom prst="line">
            <a:avLst/>
          </a:prstGeom>
          <a:noFill/>
          <a:ln w="44450">
            <a:solidFill>
              <a:srgbClr val="4A7EBB"/>
            </a:solidFill>
            <a:round/>
            <a:headEnd/>
            <a:tailEnd type="triangle" w="med" len="med"/>
          </a:ln>
          <a:effectLst>
            <a:outerShdw blurRad="38100" dist="25400" dir="5400000" algn="ctr" rotWithShape="0">
              <a:srgbClr val="000000">
                <a:alpha val="35001"/>
              </a:srgbClr>
            </a:outerShdw>
          </a:effectLst>
        </p:spPr>
        <p:txBody>
          <a:bodyPr tIns="91440" bIns="9144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16" name="Line 11"/>
          <p:cNvSpPr>
            <a:spLocks noChangeShapeType="1"/>
          </p:cNvSpPr>
          <p:nvPr/>
        </p:nvSpPr>
        <p:spPr bwMode="auto">
          <a:xfrm flipH="1" flipV="1">
            <a:off x="2514600" y="5334000"/>
            <a:ext cx="1676400" cy="1143000"/>
          </a:xfrm>
          <a:prstGeom prst="line">
            <a:avLst/>
          </a:prstGeom>
          <a:noFill/>
          <a:ln w="44450">
            <a:solidFill>
              <a:srgbClr val="4A7EBB"/>
            </a:solidFill>
            <a:round/>
            <a:headEnd/>
            <a:tailEnd type="triangle" w="med" len="med"/>
          </a:ln>
          <a:effectLst>
            <a:outerShdw blurRad="38100" dist="25400" dir="5400000" algn="ctr" rotWithShape="0">
              <a:srgbClr val="000000">
                <a:alpha val="35001"/>
              </a:srgbClr>
            </a:outerShdw>
          </a:effectLst>
        </p:spPr>
        <p:txBody>
          <a:bodyPr tIns="91440" bIns="9144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26475" y="6172200"/>
            <a:ext cx="5111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7" grpId="0"/>
      <p:bldP spid="32778" grpId="0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8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1219200"/>
            <a:ext cx="7848600" cy="21336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es-ES_tradnl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1438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3048000"/>
            <a:ext cx="8077200" cy="3124200"/>
          </a:xfrm>
        </p:spPr>
        <p:txBody>
          <a:bodyPr/>
          <a:lstStyle/>
          <a:p>
            <a:pPr algn="l" eaLnBrk="1" hangingPunct="1">
              <a:defRPr/>
            </a:pPr>
            <a:r>
              <a:rPr lang="it-IT" sz="1600" b="1">
                <a:solidFill>
                  <a:srgbClr val="FFFF00"/>
                </a:solidFill>
                <a:latin typeface="Arial Narrow" charset="0"/>
              </a:rPr>
              <a:t> Julian Chela-Flores</a:t>
            </a:r>
          </a:p>
          <a:p>
            <a:pPr marL="914400" lvl="2" indent="0">
              <a:spcBef>
                <a:spcPct val="0"/>
              </a:spcBef>
              <a:buFont typeface="Wingdings" charset="2"/>
              <a:buNone/>
              <a:defRPr/>
            </a:pPr>
            <a:r>
              <a:rPr lang="it-IT" sz="1600">
                <a:solidFill>
                  <a:srgbClr val="FFFF00"/>
                </a:solidFill>
                <a:latin typeface="Arial Narrow" charset="0"/>
              </a:rPr>
              <a:t>The Abdus Salam ICTP, Trieste, Italia</a:t>
            </a:r>
          </a:p>
          <a:p>
            <a:pPr marL="914400" lvl="2" indent="0">
              <a:spcBef>
                <a:spcPct val="0"/>
              </a:spcBef>
              <a:buFont typeface="Wingdings" charset="2"/>
              <a:buNone/>
              <a:defRPr/>
            </a:pPr>
            <a:r>
              <a:rPr lang="it-IT" sz="1600">
                <a:solidFill>
                  <a:srgbClr val="FFFF00"/>
                </a:solidFill>
                <a:latin typeface="Arial Narrow" charset="0"/>
              </a:rPr>
              <a:t>and</a:t>
            </a:r>
          </a:p>
          <a:p>
            <a:pPr marL="914400" lvl="2" indent="0">
              <a:spcBef>
                <a:spcPct val="0"/>
              </a:spcBef>
              <a:buFont typeface="Wingdings" charset="2"/>
              <a:buNone/>
              <a:defRPr/>
            </a:pPr>
            <a:r>
              <a:rPr lang="it-IT" sz="1600">
                <a:solidFill>
                  <a:srgbClr val="FFFF00"/>
                </a:solidFill>
                <a:latin typeface="Arial Narrow" charset="0"/>
              </a:rPr>
              <a:t> Instituto de Estudios Avanzados, Caracas, </a:t>
            </a:r>
          </a:p>
          <a:p>
            <a:pPr marL="914400" lvl="2" indent="0">
              <a:spcBef>
                <a:spcPct val="0"/>
              </a:spcBef>
              <a:buFont typeface="Wingdings" charset="2"/>
              <a:buNone/>
              <a:defRPr/>
            </a:pPr>
            <a:r>
              <a:rPr lang="it-IT" sz="1600">
                <a:solidFill>
                  <a:srgbClr val="FFFF00"/>
                </a:solidFill>
                <a:latin typeface="Arial Narrow" charset="0"/>
              </a:rPr>
              <a:t>Republica Bolivariana de Venezuela</a:t>
            </a:r>
            <a:endParaRPr lang="en-US" sz="1600">
              <a:solidFill>
                <a:srgbClr val="FFFF00"/>
              </a:solidFill>
              <a:latin typeface="Arial Narrow" charset="0"/>
              <a:ea typeface="Times New Roman" charset="0"/>
              <a:cs typeface="Times New Roman" charset="0"/>
            </a:endParaRPr>
          </a:p>
          <a:p>
            <a:pPr algn="l" eaLnBrk="1" hangingPunct="1">
              <a:defRPr/>
            </a:pPr>
            <a:endParaRPr lang="en-US" sz="1600">
              <a:solidFill>
                <a:srgbClr val="FFFF00"/>
              </a:solidFill>
              <a:latin typeface="Arial Narrow" charset="0"/>
              <a:ea typeface="Times New Roman" charset="0"/>
              <a:cs typeface="Times New Roman" charset="0"/>
            </a:endParaRPr>
          </a:p>
          <a:p>
            <a:pPr algn="l" eaLnBrk="1" hangingPunct="1">
              <a:defRPr/>
            </a:pPr>
            <a:r>
              <a:rPr lang="it-IT" sz="1600" b="1" i="1">
                <a:solidFill>
                  <a:srgbClr val="FFFF00"/>
                </a:solidFill>
                <a:latin typeface="Arial Narrow" charset="0"/>
              </a:rPr>
              <a:t>T</a:t>
            </a:r>
            <a:r>
              <a:rPr lang="es-ES_tradnl" sz="1600" b="1" i="1">
                <a:solidFill>
                  <a:srgbClr val="FFFF00"/>
                </a:solidFill>
                <a:latin typeface="Arial Narrow" charset="0"/>
              </a:rPr>
              <a:t>he Origins: how, when and where it all started</a:t>
            </a:r>
            <a:r>
              <a:rPr lang="en-US" sz="1600">
                <a:solidFill>
                  <a:srgbClr val="FFFF00"/>
                </a:solidFill>
                <a:latin typeface="Arial Narrow" charset="0"/>
                <a:ea typeface="Times New Roman" charset="0"/>
                <a:cs typeface="Times New Roman" charset="0"/>
              </a:rPr>
              <a:t>, </a:t>
            </a:r>
          </a:p>
          <a:p>
            <a:pPr algn="l" eaLnBrk="1" hangingPunct="1">
              <a:defRPr/>
            </a:pPr>
            <a:r>
              <a:rPr lang="en-US" sz="1600">
                <a:solidFill>
                  <a:srgbClr val="FFFF00"/>
                </a:solidFill>
                <a:latin typeface="Arial Narrow" charset="0"/>
                <a:ea typeface="Times New Roman" charset="0"/>
                <a:cs typeface="Times New Roman" charset="0"/>
              </a:rPr>
              <a:t>Accademia Nazionale dei Lincei. Centro Linceo Interdisciplinare “Beniamino Segre”, </a:t>
            </a:r>
          </a:p>
          <a:p>
            <a:pPr algn="l" eaLnBrk="1" hangingPunct="1">
              <a:defRPr/>
            </a:pPr>
            <a:r>
              <a:rPr lang="en-US" sz="1600">
                <a:solidFill>
                  <a:srgbClr val="FFFF00"/>
                </a:solidFill>
                <a:latin typeface="Arial Narrow" charset="0"/>
                <a:ea typeface="Times New Roman" charset="0"/>
                <a:cs typeface="Times New Roman" charset="0"/>
              </a:rPr>
              <a:t>Roma, 22 May 2006</a:t>
            </a:r>
          </a:p>
          <a:p>
            <a:pPr eaLnBrk="1" hangingPunct="1">
              <a:defRPr/>
            </a:pPr>
            <a:endParaRPr lang="en-US" sz="1800">
              <a:latin typeface="Arial Narrow" charset="0"/>
              <a:ea typeface="Times New Roman" charset="0"/>
              <a:cs typeface="Times New Roman" charset="0"/>
            </a:endParaRPr>
          </a:p>
          <a:p>
            <a:pPr eaLnBrk="1" hangingPunct="1">
              <a:defRPr/>
            </a:pPr>
            <a:endParaRPr lang="en-GB" sz="7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Narrow" charset="0"/>
            </a:endParaRPr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457200" y="1371600"/>
            <a:ext cx="8001000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>
                <a:solidFill>
                  <a:srgbClr val="FF1741"/>
                </a:solidFill>
                <a:latin typeface="Arial Narrow" charset="0"/>
              </a:rPr>
              <a:t>Evolution of the universe: </a:t>
            </a:r>
          </a:p>
          <a:p>
            <a:pPr algn="ctr"/>
            <a:r>
              <a:rPr lang="en-US" sz="3600">
                <a:solidFill>
                  <a:srgbClr val="FF1741"/>
                </a:solidFill>
                <a:latin typeface="Arial Narrow" charset="0"/>
              </a:rPr>
              <a:t>From Astrophysics to Astrobiology</a:t>
            </a:r>
            <a:endParaRPr lang="it-IT">
              <a:solidFill>
                <a:srgbClr val="FF1741"/>
              </a:solidFill>
              <a:latin typeface="Arial Narrow" charset="0"/>
            </a:endParaRPr>
          </a:p>
          <a:p>
            <a:pPr lvl="2" algn="ctr"/>
            <a:endParaRPr lang="it-IT" sz="1600" b="0">
              <a:solidFill>
                <a:srgbClr val="000000"/>
              </a:solidFill>
              <a:latin typeface="Times" charset="0"/>
            </a:endParaRPr>
          </a:p>
        </p:txBody>
      </p:sp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28063" y="6169025"/>
            <a:ext cx="5111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296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3815" name="Rectangle 7"/>
          <p:cNvSpPr>
            <a:spLocks noChangeArrowheads="1"/>
          </p:cNvSpPr>
          <p:nvPr/>
        </p:nvSpPr>
        <p:spPr bwMode="auto">
          <a:xfrm>
            <a:off x="4581525" y="441483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endParaRPr lang="it-IT">
              <a:solidFill>
                <a:srgbClr val="FF174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charset="0"/>
            </a:endParaRPr>
          </a:p>
        </p:txBody>
      </p:sp>
      <p:sp>
        <p:nvSpPr>
          <p:cNvPr id="9" name="Line 11"/>
          <p:cNvSpPr>
            <a:spLocks noChangeShapeType="1"/>
          </p:cNvSpPr>
          <p:nvPr/>
        </p:nvSpPr>
        <p:spPr bwMode="auto">
          <a:xfrm flipH="1">
            <a:off x="2514600" y="1905000"/>
            <a:ext cx="3870325" cy="2819400"/>
          </a:xfrm>
          <a:prstGeom prst="line">
            <a:avLst/>
          </a:prstGeom>
          <a:noFill/>
          <a:ln w="44450">
            <a:solidFill>
              <a:srgbClr val="4A7EBB"/>
            </a:solidFill>
            <a:round/>
            <a:headEnd/>
            <a:tailEnd type="triangle" w="med" len="med"/>
          </a:ln>
          <a:effectLst>
            <a:outerShdw blurRad="38100" dist="25400" dir="5400000" algn="ctr" rotWithShape="0">
              <a:srgbClr val="000000">
                <a:alpha val="35001"/>
              </a:srgbClr>
            </a:outerShdw>
          </a:effectLst>
        </p:spPr>
        <p:txBody>
          <a:bodyPr tIns="91440" bIns="9144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43200" y="2590800"/>
            <a:ext cx="4444227" cy="14311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-111" charset="0"/>
              </a:rPr>
              <a:t>L’astrobiolgia</a:t>
            </a:r>
          </a:p>
          <a:p>
            <a:r>
              <a:rPr lang="en-US" sz="21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-111" charset="0"/>
              </a:rPr>
              <a:t>La scienza di Darwin del 21esimo secolo</a:t>
            </a:r>
            <a:endParaRPr lang="it-IT" sz="2100" dirty="0">
              <a:solidFill>
                <a:srgbClr val="FFFF00"/>
              </a:solidFill>
            </a:endParaRP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26475" y="6172200"/>
            <a:ext cx="5111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153400" cy="1143000"/>
          </a:xfrm>
        </p:spPr>
        <p:txBody>
          <a:bodyPr/>
          <a:lstStyle/>
          <a:p>
            <a:pPr>
              <a:defRPr/>
            </a:pPr>
            <a:r>
              <a:rPr lang="it-IT" sz="5800" dirty="0" smtClean="0">
                <a:solidFill>
                  <a:srgbClr val="FFFFFF"/>
                </a:solidFill>
                <a:ea typeface="ＭＳ Ｐゴシック" pitchFamily="-112" charset="-128"/>
                <a:cs typeface="ＭＳ Ｐゴシック" pitchFamily="-112" charset="-128"/>
              </a:rPr>
              <a:t>Cos’è l’astrobiologia?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2286000"/>
            <a:ext cx="8915400" cy="4267200"/>
          </a:xfrm>
        </p:spPr>
        <p:txBody>
          <a:bodyPr/>
          <a:lstStyle/>
          <a:p>
            <a:pPr>
              <a:buClr>
                <a:srgbClr val="FF1741"/>
              </a:buClr>
              <a:buSzPct val="100000"/>
              <a:buFont typeface="Arial"/>
              <a:buChar char="•"/>
              <a:defRPr/>
            </a:pPr>
            <a:r>
              <a:rPr lang="it-IT" b="1" dirty="0">
                <a:solidFill>
                  <a:srgbClr val="FFD640"/>
                </a:solidFill>
              </a:rPr>
              <a:t>L’origine della radice dell’albero della vita</a:t>
            </a:r>
          </a:p>
          <a:p>
            <a:pPr>
              <a:buClr>
                <a:srgbClr val="FF1741"/>
              </a:buClr>
              <a:buSzPct val="100000"/>
              <a:buFont typeface="Arial"/>
              <a:buChar char="•"/>
              <a:defRPr/>
            </a:pPr>
            <a:endParaRPr lang="it-IT" sz="3000" dirty="0">
              <a:solidFill>
                <a:srgbClr val="FFD640"/>
              </a:solidFill>
            </a:endParaRPr>
          </a:p>
          <a:p>
            <a:pPr>
              <a:buClr>
                <a:srgbClr val="FF1741"/>
              </a:buClr>
              <a:buSzPct val="100000"/>
              <a:buFont typeface="Arial"/>
              <a:buChar char="•"/>
              <a:defRPr/>
            </a:pPr>
            <a:r>
              <a:rPr lang="it-IT" sz="2700" dirty="0">
                <a:solidFill>
                  <a:srgbClr val="FFFFFF"/>
                </a:solidFill>
              </a:rPr>
              <a:t>L’evoluzione di Darwin nell’universo,</a:t>
            </a:r>
          </a:p>
          <a:p>
            <a:pPr>
              <a:buClr>
                <a:srgbClr val="FF1741"/>
              </a:buClr>
              <a:buSzPct val="100000"/>
              <a:buFont typeface="Arial"/>
              <a:buChar char="•"/>
              <a:defRPr/>
            </a:pPr>
            <a:endParaRPr lang="it-IT" sz="3000" dirty="0">
              <a:solidFill>
                <a:srgbClr val="FFFFFF"/>
              </a:solidFill>
            </a:endParaRPr>
          </a:p>
          <a:p>
            <a:pPr>
              <a:buClr>
                <a:srgbClr val="FF1741"/>
              </a:buClr>
              <a:buSzPct val="100000"/>
              <a:buFont typeface="Arial"/>
              <a:buChar char="•"/>
              <a:defRPr/>
            </a:pPr>
            <a:r>
              <a:rPr lang="it-IT" sz="2500" dirty="0">
                <a:solidFill>
                  <a:srgbClr val="FFFFFF"/>
                </a:solidFill>
              </a:rPr>
              <a:t>La distribuzione della vita nell’universo,</a:t>
            </a:r>
          </a:p>
          <a:p>
            <a:pPr>
              <a:buClr>
                <a:srgbClr val="FF1741"/>
              </a:buClr>
              <a:buSzPct val="100000"/>
              <a:buFont typeface="Arial"/>
              <a:buChar char="•"/>
              <a:defRPr/>
            </a:pPr>
            <a:endParaRPr lang="it-IT" sz="2500" dirty="0">
              <a:solidFill>
                <a:srgbClr val="FFFFFF"/>
              </a:solidFill>
            </a:endParaRPr>
          </a:p>
          <a:p>
            <a:pPr>
              <a:buClr>
                <a:srgbClr val="FF1741"/>
              </a:buClr>
              <a:buSzPct val="100000"/>
              <a:buFont typeface="Arial"/>
              <a:buChar char="•"/>
              <a:defRPr/>
            </a:pPr>
            <a:r>
              <a:rPr lang="it-IT" sz="2500" dirty="0">
                <a:solidFill>
                  <a:srgbClr val="FFFFFF"/>
                </a:solidFill>
              </a:rPr>
              <a:t>Il destino della vita nell’universo.</a:t>
            </a:r>
          </a:p>
        </p:txBody>
      </p:sp>
      <p:pic>
        <p:nvPicPr>
          <p:cNvPr id="57349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5675" y="6096000"/>
            <a:ext cx="5683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26475" y="6172200"/>
            <a:ext cx="5111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4" grpId="0"/>
      <p:bldP spid="125955" grpId="0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rcRect t="3641" r="4839" b="47987"/>
          <a:stretch>
            <a:fillRect/>
          </a:stretch>
        </p:blipFill>
        <p:spPr>
          <a:xfrm>
            <a:off x="0" y="0"/>
            <a:ext cx="9144000" cy="7086600"/>
          </a:xfrm>
        </p:spPr>
      </p:pic>
      <p:sp>
        <p:nvSpPr>
          <p:cNvPr id="45059" name="Rectangle 5"/>
          <p:cNvSpPr>
            <a:spLocks noChangeArrowheads="1"/>
          </p:cNvSpPr>
          <p:nvPr/>
        </p:nvSpPr>
        <p:spPr bwMode="auto">
          <a:xfrm>
            <a:off x="0" y="0"/>
            <a:ext cx="9144000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it-IT" sz="5300" dirty="0">
                <a:solidFill>
                  <a:schemeClr val="bg2"/>
                </a:solidFill>
                <a:ea typeface="ＭＳ Ｐゴシック" charset="-128"/>
                <a:cs typeface="ＭＳ Ｐゴシック" charset="-128"/>
              </a:rPr>
              <a:t>L’evoluzione dopo Darwin</a:t>
            </a:r>
            <a:endParaRPr lang="en-US" sz="5300" dirty="0">
              <a:solidFill>
                <a:schemeClr val="bg2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4648200"/>
            <a:ext cx="8839200" cy="1403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  <a:buClr>
                <a:srgbClr val="FF1741"/>
              </a:buClr>
              <a:buSzPct val="100000"/>
            </a:pPr>
            <a:r>
              <a:rPr lang="it-IT" sz="2900" b="0" dirty="0">
                <a:solidFill>
                  <a:srgbClr val="000514"/>
                </a:solidFill>
              </a:rPr>
              <a:t>Manca ancora la risposta di “dove e quando” emerge la radice di nostro albero?</a:t>
            </a:r>
          </a:p>
          <a:p>
            <a:pPr>
              <a:lnSpc>
                <a:spcPct val="90000"/>
              </a:lnSpc>
              <a:buClr>
                <a:srgbClr val="FF1741"/>
              </a:buClr>
              <a:buSzPct val="100000"/>
            </a:pPr>
            <a:endParaRPr lang="it-IT" sz="3600" dirty="0">
              <a:solidFill>
                <a:srgbClr val="000514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1066800"/>
            <a:ext cx="9144000" cy="903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  <a:buClr>
                <a:srgbClr val="FF1741"/>
              </a:buClr>
              <a:buSzPct val="100000"/>
            </a:pPr>
            <a:r>
              <a:rPr lang="it-IT" sz="2900" b="0" dirty="0">
                <a:solidFill>
                  <a:schemeClr val="bg2"/>
                </a:solidFill>
              </a:rPr>
              <a:t>Darwin ha scoperto “come</a:t>
            </a:r>
            <a:r>
              <a:rPr lang="it-IT" sz="2900" b="0" dirty="0" smtClean="0">
                <a:solidFill>
                  <a:schemeClr val="bg2"/>
                </a:solidFill>
              </a:rPr>
              <a:t>”</a:t>
            </a:r>
            <a:r>
              <a:rPr lang="it-IT" sz="2900" b="0" dirty="0" err="1" smtClean="0">
                <a:solidFill>
                  <a:schemeClr val="bg2"/>
                </a:solidFill>
              </a:rPr>
              <a:t>evoluziona</a:t>
            </a:r>
            <a:r>
              <a:rPr lang="it-IT" sz="2900" b="0" dirty="0" smtClean="0">
                <a:solidFill>
                  <a:schemeClr val="bg2"/>
                </a:solidFill>
              </a:rPr>
              <a:t> </a:t>
            </a:r>
            <a:r>
              <a:rPr lang="it-IT" sz="2900" b="0" dirty="0">
                <a:solidFill>
                  <a:schemeClr val="bg2"/>
                </a:solidFill>
              </a:rPr>
              <a:t>la vita</a:t>
            </a:r>
            <a:r>
              <a:rPr lang="it-IT" sz="2900" b="0" dirty="0" smtClean="0">
                <a:solidFill>
                  <a:schemeClr val="bg2"/>
                </a:solidFill>
              </a:rPr>
              <a:t> nell’ultimo 10% della storia terrestre</a:t>
            </a: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26475" y="6172200"/>
            <a:ext cx="5111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20" name="Rectangle 4"/>
          <p:cNvSpPr>
            <a:spLocks noGrp="1" noRot="1" noChangeArrowheads="1"/>
          </p:cNvSpPr>
          <p:nvPr>
            <p:ph type="body" sz="half" idx="2"/>
          </p:nvPr>
        </p:nvSpPr>
        <p:spPr>
          <a:xfrm>
            <a:off x="4572000" y="2286000"/>
            <a:ext cx="4572000" cy="1676400"/>
          </a:xfrm>
        </p:spPr>
        <p:txBody>
          <a:bodyPr/>
          <a:lstStyle/>
          <a:p>
            <a:pPr algn="just" eaLnBrk="1" hangingPunct="1">
              <a:buClr>
                <a:srgbClr val="FF1741"/>
              </a:buClr>
              <a:buSzPct val="120000"/>
              <a:buFont typeface="Arial"/>
              <a:buChar char="•"/>
              <a:defRPr/>
            </a:pPr>
            <a:r>
              <a:rPr lang="es-ES_tradnl" sz="2900" dirty="0" err="1" smtClean="0">
                <a:solidFill>
                  <a:srgbClr val="FFFF00"/>
                </a:solidFill>
                <a:latin typeface="Helvetica" pitchFamily="-111" charset="0"/>
                <a:ea typeface="+mn-ea"/>
                <a:cs typeface="+mn-cs"/>
              </a:rPr>
              <a:t>L’evidenza</a:t>
            </a:r>
            <a:r>
              <a:rPr lang="es-ES_tradnl" sz="2900" dirty="0" smtClean="0">
                <a:solidFill>
                  <a:srgbClr val="FFFF00"/>
                </a:solidFill>
                <a:latin typeface="Helvetica" pitchFamily="-111" charset="0"/>
                <a:ea typeface="+mn-ea"/>
                <a:cs typeface="+mn-cs"/>
              </a:rPr>
              <a:t> dalle </a:t>
            </a:r>
            <a:r>
              <a:rPr lang="es-ES_tradnl" sz="2900" dirty="0" err="1" smtClean="0">
                <a:solidFill>
                  <a:srgbClr val="FFFF00"/>
                </a:solidFill>
                <a:latin typeface="Helvetica" pitchFamily="-111" charset="0"/>
                <a:ea typeface="+mn-ea"/>
                <a:cs typeface="+mn-cs"/>
              </a:rPr>
              <a:t>fossii</a:t>
            </a:r>
            <a:r>
              <a:rPr lang="es-ES_tradnl" sz="2900" dirty="0" smtClean="0">
                <a:solidFill>
                  <a:srgbClr val="FFFF00"/>
                </a:solidFill>
                <a:latin typeface="Helvetica" pitchFamily="-111" charset="0"/>
                <a:ea typeface="+mn-ea"/>
                <a:cs typeface="+mn-cs"/>
              </a:rPr>
              <a:t> </a:t>
            </a:r>
            <a:r>
              <a:rPr lang="es-ES_tradnl" sz="2900" dirty="0" err="1" smtClean="0">
                <a:solidFill>
                  <a:srgbClr val="FFFF00"/>
                </a:solidFill>
                <a:latin typeface="Helvetica" pitchFamily="-111" charset="0"/>
                <a:ea typeface="+mn-ea"/>
                <a:cs typeface="+mn-cs"/>
              </a:rPr>
              <a:t>delle</a:t>
            </a:r>
            <a:r>
              <a:rPr lang="es-ES_tradnl" sz="2900" dirty="0" smtClean="0">
                <a:solidFill>
                  <a:srgbClr val="FFFF00"/>
                </a:solidFill>
                <a:latin typeface="Helvetica" pitchFamily="-111" charset="0"/>
                <a:ea typeface="+mn-ea"/>
                <a:cs typeface="+mn-cs"/>
              </a:rPr>
              <a:t> </a:t>
            </a:r>
            <a:r>
              <a:rPr lang="es-ES_tradnl" sz="2900" dirty="0" err="1" smtClean="0">
                <a:solidFill>
                  <a:srgbClr val="FFFF00"/>
                </a:solidFill>
                <a:latin typeface="Helvetica" pitchFamily="-111" charset="0"/>
                <a:ea typeface="+mn-ea"/>
                <a:cs typeface="+mn-cs"/>
              </a:rPr>
              <a:t>stromatoliti</a:t>
            </a:r>
            <a:r>
              <a:rPr lang="es-ES_tradnl" sz="2900" dirty="0" smtClean="0">
                <a:solidFill>
                  <a:srgbClr val="FFFF00"/>
                </a:solidFill>
                <a:latin typeface="Helvetica" pitchFamily="-111" charset="0"/>
                <a:ea typeface="+mn-ea"/>
                <a:cs typeface="+mn-cs"/>
              </a:rPr>
              <a:t>:</a:t>
            </a:r>
            <a:endParaRPr lang="es-ES_tradnl" sz="2900" dirty="0">
              <a:solidFill>
                <a:srgbClr val="FFFF00"/>
              </a:solidFill>
              <a:latin typeface="Helvetica" pitchFamily="-111" charset="0"/>
              <a:ea typeface="+mn-ea"/>
              <a:cs typeface="+mn-cs"/>
            </a:endParaRPr>
          </a:p>
        </p:txBody>
      </p:sp>
      <p:pic>
        <p:nvPicPr>
          <p:cNvPr id="61443" name="Picture 12" descr="ArcheanScene1"/>
          <p:cNvPicPr>
            <a:picLocks noChangeAspect="1" noChangeArrowheads="1"/>
          </p:cNvPicPr>
          <p:nvPr/>
        </p:nvPicPr>
        <p:blipFill>
          <a:blip r:embed="rId3"/>
          <a:srcRect b="1230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2667000"/>
            <a:ext cx="9144000" cy="446088"/>
          </a:xfrm>
          <a:prstGeom prst="rect">
            <a:avLst/>
          </a:prstGeom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s-ES_tradnl" sz="23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Gli stromatoliti  eravano gia’ sulla Terra piu’ di 3 miliardi di anni fa.</a:t>
            </a:r>
            <a:endParaRPr lang="en-US" sz="2300" b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400" y="228600"/>
            <a:ext cx="9144000" cy="1200329"/>
          </a:xfrm>
          <a:prstGeom prst="rect">
            <a:avLst/>
          </a:prstGeom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s-ES_tradnl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Quando </a:t>
            </a:r>
          </a:p>
          <a:p>
            <a:pPr algn="ctr">
              <a:defRPr/>
            </a:pPr>
            <a:r>
              <a:rPr lang="es-ES_tradnl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 cominciato la vita sulla Terra?</a:t>
            </a:r>
            <a:endParaRPr lang="en-US" sz="36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26475" y="6172200"/>
            <a:ext cx="5111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28600" y="381000"/>
            <a:ext cx="8534400" cy="1143000"/>
          </a:xfrm>
        </p:spPr>
        <p:txBody>
          <a:bodyPr/>
          <a:lstStyle/>
          <a:p>
            <a:pPr>
              <a:defRPr/>
            </a:pPr>
            <a:r>
              <a:rPr lang="en-US" sz="4900" dirty="0" smtClean="0">
                <a:solidFill>
                  <a:schemeClr val="tx1"/>
                </a:solidFill>
              </a:rPr>
              <a:t>Come ha </a:t>
            </a:r>
            <a:r>
              <a:rPr lang="en-US" sz="4900" dirty="0" err="1" smtClean="0">
                <a:solidFill>
                  <a:schemeClr val="tx1"/>
                </a:solidFill>
              </a:rPr>
              <a:t>cominciato</a:t>
            </a:r>
            <a:r>
              <a:rPr lang="en-US" sz="4900" dirty="0" smtClean="0">
                <a:solidFill>
                  <a:schemeClr val="tx1"/>
                </a:solidFill>
              </a:rPr>
              <a:t> la vita?</a:t>
            </a:r>
            <a:endParaRPr lang="es-ES_tradnl" sz="4900" dirty="0">
              <a:solidFill>
                <a:schemeClr val="tx1"/>
              </a:solidFill>
            </a:endParaRPr>
          </a:p>
        </p:txBody>
      </p:sp>
      <p:pic>
        <p:nvPicPr>
          <p:cNvPr id="63491" name="Picture 23" descr="miller2"/>
          <p:cNvPicPr>
            <a:picLocks noChangeAspect="1" noChangeArrowheads="1"/>
          </p:cNvPicPr>
          <p:nvPr/>
        </p:nvPicPr>
        <p:blipFill>
          <a:blip r:embed="rId3"/>
          <a:srcRect l="14857" t="17828" r="24794" b="3204"/>
          <a:stretch>
            <a:fillRect/>
          </a:stretch>
        </p:blipFill>
        <p:spPr bwMode="auto">
          <a:xfrm>
            <a:off x="0" y="1752600"/>
            <a:ext cx="25908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2" name="Picture 25" descr="Cyril"/>
          <p:cNvPicPr>
            <a:picLocks noChangeAspect="1" noChangeArrowheads="1"/>
          </p:cNvPicPr>
          <p:nvPr/>
        </p:nvPicPr>
        <p:blipFill>
          <a:blip r:embed="rId4"/>
          <a:srcRect l="2045" t="12260" b="1683"/>
          <a:stretch>
            <a:fillRect/>
          </a:stretch>
        </p:blipFill>
        <p:spPr bwMode="auto">
          <a:xfrm>
            <a:off x="5029200" y="1752600"/>
            <a:ext cx="2514600" cy="372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3" name="Picture 26" descr="Sidney"/>
          <p:cNvPicPr>
            <a:picLocks noChangeAspect="1" noChangeArrowheads="1"/>
          </p:cNvPicPr>
          <p:nvPr/>
        </p:nvPicPr>
        <p:blipFill>
          <a:blip r:embed="rId5"/>
          <a:srcRect l="15779" t="1662" b="18602"/>
          <a:stretch>
            <a:fillRect/>
          </a:stretch>
        </p:blipFill>
        <p:spPr bwMode="auto">
          <a:xfrm>
            <a:off x="2590800" y="1752600"/>
            <a:ext cx="24384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4" name="Picture 24" descr="John"/>
          <p:cNvPicPr>
            <a:picLocks noChangeAspect="1" noChangeArrowheads="1"/>
          </p:cNvPicPr>
          <p:nvPr/>
        </p:nvPicPr>
        <p:blipFill>
          <a:blip r:embed="rId6"/>
          <a:srcRect b="16476"/>
          <a:stretch>
            <a:fillRect/>
          </a:stretch>
        </p:blipFill>
        <p:spPr bwMode="auto">
          <a:xfrm>
            <a:off x="7315200" y="1752600"/>
            <a:ext cx="18288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5" name="Rectangle 9"/>
          <p:cNvSpPr>
            <a:spLocks noChangeArrowheads="1"/>
          </p:cNvSpPr>
          <p:nvPr/>
        </p:nvSpPr>
        <p:spPr bwMode="auto">
          <a:xfrm>
            <a:off x="304800" y="5638800"/>
            <a:ext cx="24923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0">
                <a:solidFill>
                  <a:schemeClr val="tx1"/>
                </a:solidFill>
                <a:latin typeface="Palatino" charset="0"/>
              </a:rPr>
              <a:t>Stanley Miller</a:t>
            </a:r>
          </a:p>
          <a:p>
            <a:pPr algn="ctr"/>
            <a:r>
              <a:rPr lang="en-US" sz="1400" b="0">
                <a:solidFill>
                  <a:schemeClr val="tx1"/>
                </a:solidFill>
                <a:latin typeface="Palatino" charset="0"/>
              </a:rPr>
              <a:t>Trieste, 2001</a:t>
            </a:r>
          </a:p>
          <a:p>
            <a:pPr algn="ctr"/>
            <a:r>
              <a:rPr lang="en-US" sz="1400" b="0">
                <a:solidFill>
                  <a:schemeClr val="tx1"/>
                </a:solidFill>
                <a:latin typeface="Palatino" charset="0"/>
              </a:rPr>
              <a:t>Celebrazione 50 anniversario </a:t>
            </a:r>
          </a:p>
          <a:p>
            <a:pPr algn="ctr"/>
            <a:r>
              <a:rPr lang="en-US" sz="1400" b="0">
                <a:solidFill>
                  <a:schemeClr val="tx1"/>
                </a:solidFill>
                <a:latin typeface="Palatino" charset="0"/>
              </a:rPr>
              <a:t>sintesi Miller, Trieste 2003</a:t>
            </a:r>
            <a:endParaRPr lang="en-US" sz="1400" b="0">
              <a:solidFill>
                <a:schemeClr val="tx1"/>
              </a:solidFill>
            </a:endParaRPr>
          </a:p>
          <a:p>
            <a:pPr algn="ctr"/>
            <a:endParaRPr lang="en-US" sz="1600"/>
          </a:p>
        </p:txBody>
      </p:sp>
      <p:sp>
        <p:nvSpPr>
          <p:cNvPr id="63496" name="Rectangle 10"/>
          <p:cNvSpPr>
            <a:spLocks noChangeArrowheads="1"/>
          </p:cNvSpPr>
          <p:nvPr/>
        </p:nvSpPr>
        <p:spPr bwMode="auto">
          <a:xfrm>
            <a:off x="4876800" y="5638800"/>
            <a:ext cx="24384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0">
                <a:solidFill>
                  <a:srgbClr val="FFFFFF"/>
                </a:solidFill>
                <a:latin typeface="Palatino" charset="0"/>
              </a:rPr>
              <a:t>Cyril Ponnamperuma</a:t>
            </a:r>
          </a:p>
          <a:p>
            <a:pPr algn="ctr"/>
            <a:r>
              <a:rPr lang="en-US" sz="1400" b="0">
                <a:solidFill>
                  <a:srgbClr val="FFFFFF"/>
                </a:solidFill>
                <a:latin typeface="Palatino" charset="0"/>
              </a:rPr>
              <a:t>Co-Direttore al CIFT,</a:t>
            </a:r>
          </a:p>
          <a:p>
            <a:pPr algn="ctr"/>
            <a:r>
              <a:rPr lang="en-US" sz="1400" b="0">
                <a:solidFill>
                  <a:srgbClr val="FFFFFF"/>
                </a:solidFill>
                <a:latin typeface="Palatino" charset="0"/>
              </a:rPr>
              <a:t>Trieste, 1992-1993</a:t>
            </a:r>
            <a:endParaRPr lang="en-US" sz="1400" b="0">
              <a:solidFill>
                <a:srgbClr val="FFFFFF"/>
              </a:solidFill>
            </a:endParaRPr>
          </a:p>
        </p:txBody>
      </p:sp>
      <p:sp>
        <p:nvSpPr>
          <p:cNvPr id="63497" name="Rectangle 11"/>
          <p:cNvSpPr>
            <a:spLocks noChangeArrowheads="1"/>
          </p:cNvSpPr>
          <p:nvPr/>
        </p:nvSpPr>
        <p:spPr bwMode="auto">
          <a:xfrm>
            <a:off x="2514600" y="5638800"/>
            <a:ext cx="2438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0">
                <a:solidFill>
                  <a:srgbClr val="FFFFFF"/>
                </a:solidFill>
                <a:latin typeface="Palatino" charset="0"/>
              </a:rPr>
              <a:t>Sidney Fox</a:t>
            </a:r>
          </a:p>
          <a:p>
            <a:pPr algn="ctr"/>
            <a:r>
              <a:rPr lang="en-US" sz="1400" b="0">
                <a:solidFill>
                  <a:srgbClr val="FFFFFF"/>
                </a:solidFill>
                <a:latin typeface="Palatino" charset="0"/>
              </a:rPr>
              <a:t>Trieste, 1994</a:t>
            </a:r>
            <a:endParaRPr lang="en-US" sz="1400" b="0">
              <a:solidFill>
                <a:srgbClr val="FFFFFF"/>
              </a:solidFill>
            </a:endParaRPr>
          </a:p>
        </p:txBody>
      </p:sp>
      <p:sp>
        <p:nvSpPr>
          <p:cNvPr id="63498" name="Rectangle 12"/>
          <p:cNvSpPr>
            <a:spLocks noChangeArrowheads="1"/>
          </p:cNvSpPr>
          <p:nvPr/>
        </p:nvSpPr>
        <p:spPr bwMode="auto">
          <a:xfrm>
            <a:off x="7086600" y="5638800"/>
            <a:ext cx="20574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0">
                <a:solidFill>
                  <a:srgbClr val="FFFFFF"/>
                </a:solidFill>
                <a:latin typeface="Palatino" charset="0"/>
              </a:rPr>
              <a:t>Juan Oro</a:t>
            </a:r>
          </a:p>
          <a:p>
            <a:pPr algn="ctr"/>
            <a:r>
              <a:rPr lang="en-US" sz="1400" b="0">
                <a:solidFill>
                  <a:srgbClr val="FFFFFF"/>
                </a:solidFill>
                <a:latin typeface="Palatino" charset="0"/>
              </a:rPr>
              <a:t>Co-Direttore al CIFT in</a:t>
            </a:r>
          </a:p>
          <a:p>
            <a:pPr algn="ctr"/>
            <a:r>
              <a:rPr lang="en-US" sz="1400" b="0">
                <a:solidFill>
                  <a:srgbClr val="FFFFFF"/>
                </a:solidFill>
                <a:latin typeface="Palatino" charset="0"/>
              </a:rPr>
              <a:t>Caracas, 1999,</a:t>
            </a:r>
          </a:p>
          <a:p>
            <a:pPr algn="ctr"/>
            <a:r>
              <a:rPr lang="en-US" sz="1400" b="0">
                <a:solidFill>
                  <a:srgbClr val="FFFFFF"/>
                </a:solidFill>
                <a:latin typeface="Palatino" charset="0"/>
              </a:rPr>
              <a:t>Trieste, 1994-2001</a:t>
            </a:r>
            <a:endParaRPr lang="en-US" sz="1400" b="0">
              <a:solidFill>
                <a:srgbClr val="FFFFFF"/>
              </a:solidFill>
            </a:endParaRPr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458200" y="0"/>
            <a:ext cx="5111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/>
          <a:srcRect r="1006" b="24774"/>
          <a:stretch>
            <a:fillRect/>
          </a:stretch>
        </p:blipFill>
        <p:spPr bwMode="auto">
          <a:xfrm>
            <a:off x="0" y="0"/>
            <a:ext cx="9144000" cy="71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9" name="Rectangle 5"/>
          <p:cNvSpPr>
            <a:spLocks noChangeArrowheads="1"/>
          </p:cNvSpPr>
          <p:nvPr/>
        </p:nvSpPr>
        <p:spPr bwMode="auto">
          <a:xfrm>
            <a:off x="-152400" y="0"/>
            <a:ext cx="95250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7300" dirty="0">
                <a:solidFill>
                  <a:srgbClr val="FFFFFF"/>
                </a:solidFill>
                <a:latin typeface="Times" charset="0"/>
              </a:rPr>
              <a:t>Dove</a:t>
            </a:r>
            <a:r>
              <a:rPr lang="en-US" sz="5300" dirty="0">
                <a:solidFill>
                  <a:srgbClr val="FFFFFF"/>
                </a:solidFill>
                <a:latin typeface="Times" charset="0"/>
              </a:rPr>
              <a:t> </a:t>
            </a:r>
            <a:br>
              <a:rPr lang="en-US" sz="5300" dirty="0">
                <a:solidFill>
                  <a:srgbClr val="FFFFFF"/>
                </a:solidFill>
                <a:latin typeface="Times" charset="0"/>
              </a:rPr>
            </a:br>
            <a:r>
              <a:rPr lang="en-US" sz="4700" dirty="0">
                <a:solidFill>
                  <a:srgbClr val="FFFFFF"/>
                </a:solidFill>
                <a:latin typeface="Times" charset="0"/>
              </a:rPr>
              <a:t>ha </a:t>
            </a:r>
            <a:r>
              <a:rPr lang="en-US" sz="4700" dirty="0" err="1">
                <a:solidFill>
                  <a:srgbClr val="FFFFFF"/>
                </a:solidFill>
                <a:latin typeface="Times" charset="0"/>
              </a:rPr>
              <a:t>cominciato</a:t>
            </a:r>
            <a:r>
              <a:rPr lang="en-US" sz="4700" dirty="0">
                <a:solidFill>
                  <a:srgbClr val="FFFFFF"/>
                </a:solidFill>
                <a:latin typeface="Times" charset="0"/>
              </a:rPr>
              <a:t> la vita </a:t>
            </a:r>
            <a:r>
              <a:rPr lang="en-US" sz="4700" dirty="0" err="1">
                <a:solidFill>
                  <a:srgbClr val="FFFFFF"/>
                </a:solidFill>
                <a:latin typeface="Times" charset="0"/>
              </a:rPr>
              <a:t>sulla</a:t>
            </a:r>
            <a:r>
              <a:rPr lang="en-US" sz="4700" dirty="0">
                <a:solidFill>
                  <a:srgbClr val="FFFFFF"/>
                </a:solidFill>
                <a:latin typeface="Times" charset="0"/>
              </a:rPr>
              <a:t> Terra?</a:t>
            </a:r>
            <a:endParaRPr lang="en-US" sz="4700" dirty="0">
              <a:solidFill>
                <a:srgbClr val="FFFFFF"/>
              </a:solidFill>
            </a:endParaRP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26475" y="6172200"/>
            <a:ext cx="5111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/>
          <a:srcRect l="2370" t="18854" r="5733" b="21344"/>
          <a:stretch>
            <a:fillRect/>
          </a:stretch>
        </p:blipFill>
        <p:spPr bwMode="auto">
          <a:xfrm>
            <a:off x="0" y="4572000"/>
            <a:ext cx="3279913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153400" cy="1143000"/>
          </a:xfrm>
        </p:spPr>
        <p:txBody>
          <a:bodyPr/>
          <a:lstStyle/>
          <a:p>
            <a:pPr>
              <a:defRPr/>
            </a:pPr>
            <a:r>
              <a:rPr lang="it-IT" sz="4000" dirty="0" smtClean="0">
                <a:solidFill>
                  <a:srgbClr val="FFFFFF"/>
                </a:solidFill>
                <a:ea typeface="ＭＳ Ｐゴシック" pitchFamily="-112" charset="-128"/>
                <a:cs typeface="ＭＳ Ｐゴシック" pitchFamily="-112" charset="-128"/>
              </a:rPr>
              <a:t>Cos’è l’astrobiologia?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2286000"/>
            <a:ext cx="8686800" cy="4267200"/>
          </a:xfrm>
        </p:spPr>
        <p:txBody>
          <a:bodyPr/>
          <a:lstStyle/>
          <a:p>
            <a:pPr>
              <a:buClr>
                <a:srgbClr val="FF1741"/>
              </a:buClr>
              <a:buSzPct val="100000"/>
              <a:buFont typeface="Arial"/>
              <a:buChar char="•"/>
              <a:defRPr/>
            </a:pPr>
            <a:r>
              <a:rPr lang="it-IT" sz="2400" dirty="0"/>
              <a:t>L’origine della</a:t>
            </a:r>
            <a:r>
              <a:rPr lang="it-IT" sz="2400" dirty="0" smtClean="0"/>
              <a:t> radice dell’albero della vita,</a:t>
            </a:r>
            <a:endParaRPr lang="it-IT" sz="2400" dirty="0"/>
          </a:p>
          <a:p>
            <a:pPr>
              <a:buClr>
                <a:srgbClr val="FF1741"/>
              </a:buClr>
              <a:buSzPct val="100000"/>
              <a:buFont typeface="Arial"/>
              <a:buChar char="•"/>
              <a:defRPr/>
            </a:pPr>
            <a:endParaRPr lang="it-IT" sz="3000" dirty="0">
              <a:solidFill>
                <a:srgbClr val="FFD640"/>
              </a:solidFill>
            </a:endParaRPr>
          </a:p>
          <a:p>
            <a:pPr>
              <a:buClr>
                <a:srgbClr val="FF1741"/>
              </a:buClr>
              <a:buSzPct val="100000"/>
              <a:buFont typeface="Arial"/>
              <a:buChar char="•"/>
              <a:defRPr/>
            </a:pPr>
            <a:r>
              <a:rPr lang="it-IT" sz="3600" b="1" dirty="0">
                <a:solidFill>
                  <a:srgbClr val="FFFF00"/>
                </a:solidFill>
              </a:rPr>
              <a:t>L’evoluzione di </a:t>
            </a:r>
            <a:r>
              <a:rPr lang="it-IT" sz="3600" b="1" cap="small" dirty="0">
                <a:solidFill>
                  <a:srgbClr val="FFFF00"/>
                </a:solidFill>
              </a:rPr>
              <a:t>Darwin</a:t>
            </a:r>
            <a:r>
              <a:rPr lang="it-IT" sz="3600" b="1" dirty="0">
                <a:solidFill>
                  <a:srgbClr val="FFFF00"/>
                </a:solidFill>
              </a:rPr>
              <a:t> nell’universo,</a:t>
            </a:r>
          </a:p>
          <a:p>
            <a:pPr>
              <a:buClr>
                <a:srgbClr val="FF1741"/>
              </a:buClr>
              <a:buSzPct val="100000"/>
              <a:buFont typeface="Arial"/>
              <a:buChar char="•"/>
              <a:defRPr/>
            </a:pPr>
            <a:endParaRPr lang="it-IT" sz="3000" dirty="0">
              <a:solidFill>
                <a:srgbClr val="FFFFFF"/>
              </a:solidFill>
            </a:endParaRPr>
          </a:p>
          <a:p>
            <a:pPr>
              <a:buClr>
                <a:srgbClr val="FF1741"/>
              </a:buClr>
              <a:buSzPct val="100000"/>
              <a:buFont typeface="Arial"/>
              <a:buChar char="•"/>
              <a:defRPr/>
            </a:pPr>
            <a:r>
              <a:rPr lang="it-IT" sz="2500" dirty="0">
                <a:solidFill>
                  <a:srgbClr val="FFFFFF"/>
                </a:solidFill>
              </a:rPr>
              <a:t>La distribuzione della vita nell’universo,</a:t>
            </a:r>
          </a:p>
          <a:p>
            <a:pPr>
              <a:buClr>
                <a:srgbClr val="FF1741"/>
              </a:buClr>
              <a:buSzPct val="100000"/>
              <a:buFont typeface="Arial"/>
              <a:buChar char="•"/>
              <a:defRPr/>
            </a:pPr>
            <a:endParaRPr lang="it-IT" sz="2500" dirty="0">
              <a:solidFill>
                <a:srgbClr val="FFFFFF"/>
              </a:solidFill>
            </a:endParaRPr>
          </a:p>
          <a:p>
            <a:pPr>
              <a:buClr>
                <a:srgbClr val="FF1741"/>
              </a:buClr>
              <a:buSzPct val="100000"/>
              <a:buFont typeface="Arial"/>
              <a:buChar char="•"/>
              <a:defRPr/>
            </a:pPr>
            <a:r>
              <a:rPr lang="it-IT" sz="2500" dirty="0">
                <a:solidFill>
                  <a:srgbClr val="FFFFFF"/>
                </a:solidFill>
              </a:rPr>
              <a:t>Il destino della vita nell’universo.</a:t>
            </a:r>
          </a:p>
        </p:txBody>
      </p:sp>
      <p:pic>
        <p:nvPicPr>
          <p:cNvPr id="57349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5675" y="6096000"/>
            <a:ext cx="5683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26475" y="6172200"/>
            <a:ext cx="5111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4" grpId="0"/>
      <p:bldP spid="125955" grpId="0" build="p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4" name="Rectangle 4"/>
          <p:cNvSpPr>
            <a:spLocks noChangeArrowheads="1"/>
          </p:cNvSpPr>
          <p:nvPr/>
        </p:nvSpPr>
        <p:spPr bwMode="auto">
          <a:xfrm>
            <a:off x="0" y="0"/>
            <a:ext cx="8305800" cy="72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kumimoji="1" lang="it-IT" sz="41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</a:rPr>
              <a:t>I sette cieli di Dante</a:t>
            </a:r>
            <a:endParaRPr kumimoji="1" lang="en-US" sz="41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-112" charset="0"/>
            </a:endParaRPr>
          </a:p>
        </p:txBody>
      </p:sp>
      <p:sp>
        <p:nvSpPr>
          <p:cNvPr id="107525" name="Rectangle 5"/>
          <p:cNvSpPr>
            <a:spLocks noChangeArrowheads="1"/>
          </p:cNvSpPr>
          <p:nvPr/>
        </p:nvSpPr>
        <p:spPr bwMode="auto">
          <a:xfrm>
            <a:off x="228600" y="3962400"/>
            <a:ext cx="7391400" cy="244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kumimoji="1" lang="it-IT" sz="3600">
                <a:solidFill>
                  <a:srgbClr val="FF174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</a:rPr>
              <a:t>“</a:t>
            </a:r>
            <a:r>
              <a:rPr kumimoji="1" lang="it-IT" sz="3100">
                <a:solidFill>
                  <a:srgbClr val="FF174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</a:rPr>
              <a:t>Col viso ritornai per tutte quante </a:t>
            </a:r>
            <a:r>
              <a:rPr kumimoji="1" lang="en-US" sz="3100">
                <a:solidFill>
                  <a:srgbClr val="FF174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</a:rPr>
              <a:t>le sette spere, e vidi questo globo tal, ch’io sorrisi del suo vil sembiante”</a:t>
            </a:r>
          </a:p>
          <a:p>
            <a:pPr>
              <a:defRPr/>
            </a:pPr>
            <a:endParaRPr kumimoji="1" lang="en-US" sz="3100">
              <a:solidFill>
                <a:srgbClr val="FF174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-112" charset="0"/>
            </a:endParaRPr>
          </a:p>
          <a:p>
            <a:pPr algn="r">
              <a:defRPr/>
            </a:pPr>
            <a:r>
              <a:rPr kumimoji="1" lang="en-US" sz="2000" b="0">
                <a:solidFill>
                  <a:srgbClr val="FF174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</a:rPr>
              <a:t>Paradiso, Canto XXII, 133-135.</a:t>
            </a:r>
          </a:p>
        </p:txBody>
      </p:sp>
      <p:pic>
        <p:nvPicPr>
          <p:cNvPr id="5837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28063" y="6167438"/>
            <a:ext cx="5111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5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5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5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4" grpId="0" build="p" autoUpdateAnimBg="0"/>
      <p:bldP spid="107525" grpId="0" build="p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3" descr="2"/>
          <p:cNvPicPr>
            <a:picLocks noChangeAspect="1" noChangeArrowheads="1"/>
          </p:cNvPicPr>
          <p:nvPr/>
        </p:nvPicPr>
        <p:blipFill>
          <a:blip r:embed="rId3"/>
          <a:srcRect b="425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8" name="Rectangle 6"/>
          <p:cNvSpPr>
            <a:spLocks noChangeArrowheads="1"/>
          </p:cNvSpPr>
          <p:nvPr/>
        </p:nvSpPr>
        <p:spPr bwMode="auto">
          <a:xfrm>
            <a:off x="381000" y="4419600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s-ES_tradnl" sz="2000">
              <a:solidFill>
                <a:srgbClr val="FFFF00"/>
              </a:solidFill>
            </a:endParaRPr>
          </a:p>
        </p:txBody>
      </p:sp>
      <p:pic>
        <p:nvPicPr>
          <p:cNvPr id="72711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86800" y="6243638"/>
            <a:ext cx="4540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31" name="Rectangle 11"/>
          <p:cNvSpPr>
            <a:spLocks noChangeArrowheads="1"/>
          </p:cNvSpPr>
          <p:nvPr/>
        </p:nvSpPr>
        <p:spPr bwMode="auto">
          <a:xfrm>
            <a:off x="0" y="6461125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s-ES_tradnl" sz="20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-111" charset="0"/>
            </a:endParaRPr>
          </a:p>
        </p:txBody>
      </p:sp>
      <p:sp>
        <p:nvSpPr>
          <p:cNvPr id="72713" name="Rectangle 12"/>
          <p:cNvSpPr>
            <a:spLocks noChangeArrowheads="1"/>
          </p:cNvSpPr>
          <p:nvPr/>
        </p:nvSpPr>
        <p:spPr bwMode="auto">
          <a:xfrm>
            <a:off x="-1411288" y="43973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s-ES_tradnl" b="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0" y="45720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_tradnl" b="0" dirty="0" err="1" smtClean="0">
                <a:solidFill>
                  <a:srgbClr val="FFFFFF"/>
                </a:solidFill>
                <a:ea typeface="ＭＳ Ｐゴシック" pitchFamily="-112" charset="-128"/>
                <a:cs typeface="ＭＳ Ｐゴシック" pitchFamily="-112" charset="-128"/>
              </a:rPr>
              <a:t>Immagini</a:t>
            </a:r>
            <a:r>
              <a:rPr lang="es-ES_tradnl" b="0" dirty="0" smtClean="0">
                <a:solidFill>
                  <a:srgbClr val="FFFFFF"/>
                </a:solidFill>
                <a:ea typeface="ＭＳ Ｐゴシック" pitchFamily="-112" charset="-128"/>
                <a:cs typeface="ＭＳ Ｐゴシック" pitchFamily="-112" charset="-128"/>
              </a:rPr>
              <a:t> del  Sistema Solare</a:t>
            </a:r>
            <a:r>
              <a:rPr lang="es-ES_tradnl" sz="2800" b="0" dirty="0" smtClean="0">
                <a:solidFill>
                  <a:srgbClr val="FFFFFF"/>
                </a:solidFill>
                <a:ea typeface="ＭＳ Ｐゴシック" pitchFamily="-112" charset="-128"/>
                <a:cs typeface="ＭＳ Ｐゴシック" pitchFamily="-112" charset="-128"/>
              </a:rPr>
              <a:t/>
            </a:r>
            <a:br>
              <a:rPr lang="es-ES_tradnl" sz="2800" b="0" dirty="0" smtClean="0">
                <a:solidFill>
                  <a:srgbClr val="FFFFFF"/>
                </a:solidFill>
                <a:ea typeface="ＭＳ Ｐゴシック" pitchFamily="-112" charset="-128"/>
                <a:cs typeface="ＭＳ Ｐゴシック" pitchFamily="-112" charset="-128"/>
              </a:rPr>
            </a:br>
            <a:r>
              <a:rPr lang="es-ES_tradnl" sz="1600" b="0" dirty="0" err="1" smtClean="0">
                <a:solidFill>
                  <a:srgbClr val="FFFFFF"/>
                </a:solidFill>
                <a:ea typeface="ＭＳ Ｐゴシック" pitchFamily="-112" charset="-128"/>
                <a:cs typeface="ＭＳ Ｐゴシック" pitchFamily="-112" charset="-128"/>
              </a:rPr>
              <a:t>Voyagers</a:t>
            </a:r>
            <a:r>
              <a:rPr lang="es-ES_tradnl" sz="1600" b="0" dirty="0" smtClean="0">
                <a:solidFill>
                  <a:srgbClr val="FFFFFF"/>
                </a:solidFill>
                <a:ea typeface="ＭＳ Ｐゴシック" pitchFamily="-112" charset="-128"/>
                <a:cs typeface="ＭＳ Ｐゴシック" pitchFamily="-112" charset="-128"/>
              </a:rPr>
              <a:t> e Galileo, </a:t>
            </a:r>
            <a:r>
              <a:rPr lang="es-ES_tradnl" sz="16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11" charset="0"/>
              </a:rPr>
              <a:t>NASA, 1977-1989</a:t>
            </a:r>
          </a:p>
          <a:p>
            <a:endParaRPr lang="it-IT" b="0" dirty="0">
              <a:solidFill>
                <a:srgbClr val="FFFFFF"/>
              </a:solidFill>
            </a:endParaRPr>
          </a:p>
        </p:txBody>
      </p:sp>
      <p:sp>
        <p:nvSpPr>
          <p:cNvPr id="8" name="Line 11"/>
          <p:cNvSpPr>
            <a:spLocks noChangeShapeType="1"/>
          </p:cNvSpPr>
          <p:nvPr/>
        </p:nvSpPr>
        <p:spPr bwMode="auto">
          <a:xfrm flipH="1" flipV="1">
            <a:off x="1600200" y="5562600"/>
            <a:ext cx="6096000" cy="1066800"/>
          </a:xfrm>
          <a:prstGeom prst="line">
            <a:avLst/>
          </a:prstGeom>
          <a:noFill/>
          <a:ln w="44450">
            <a:solidFill>
              <a:srgbClr val="4A7EBB"/>
            </a:solidFill>
            <a:round/>
            <a:headEnd/>
            <a:tailEnd type="triangle" w="med" len="med"/>
          </a:ln>
          <a:effectLst>
            <a:outerShdw blurRad="38100" dist="25400" dir="5400000" algn="ctr" rotWithShape="0">
              <a:srgbClr val="000000">
                <a:alpha val="35001"/>
              </a:srgbClr>
            </a:outerShdw>
          </a:effectLst>
        </p:spPr>
        <p:txBody>
          <a:bodyPr tIns="91440" bIns="9144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26475" y="6172200"/>
            <a:ext cx="5111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piccolo196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667" y="0"/>
            <a:ext cx="596066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ea typeface="+mj-ea"/>
              <a:cs typeface="+mj-cs"/>
            </a:endParaRPr>
          </a:p>
        </p:txBody>
      </p:sp>
      <p:pic>
        <p:nvPicPr>
          <p:cNvPr id="3174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16068" t="12489" r="17925" b="13154"/>
          <a:stretch>
            <a:fillRect/>
          </a:stretch>
        </p:blipFill>
        <p:spPr>
          <a:xfrm>
            <a:off x="-152399" y="-114299"/>
            <a:ext cx="9296400" cy="6972299"/>
          </a:xfrm>
        </p:spPr>
      </p:pic>
      <p:sp>
        <p:nvSpPr>
          <p:cNvPr id="31750" name="Rectangle 5"/>
          <p:cNvSpPr>
            <a:spLocks noChangeArrowheads="1"/>
          </p:cNvSpPr>
          <p:nvPr/>
        </p:nvSpPr>
        <p:spPr bwMode="auto">
          <a:xfrm>
            <a:off x="152400" y="152400"/>
            <a:ext cx="86868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200" dirty="0" err="1" smtClean="0">
                <a:solidFill>
                  <a:schemeClr val="tx1"/>
                </a:solidFill>
              </a:rPr>
              <a:t>Europa</a:t>
            </a:r>
            <a:r>
              <a:rPr lang="en-US" sz="4200" dirty="0" smtClean="0">
                <a:solidFill>
                  <a:schemeClr val="tx1"/>
                </a:solidFill>
              </a:rPr>
              <a:t>: </a:t>
            </a:r>
            <a:r>
              <a:rPr lang="en-US" sz="4200" dirty="0" err="1" smtClean="0">
                <a:solidFill>
                  <a:schemeClr val="tx1"/>
                </a:solidFill>
              </a:rPr>
              <a:t>luna</a:t>
            </a:r>
            <a:r>
              <a:rPr lang="en-US" sz="4200" dirty="0" smtClean="0">
                <a:solidFill>
                  <a:schemeClr val="tx1"/>
                </a:solidFill>
              </a:rPr>
              <a:t> </a:t>
            </a:r>
            <a:r>
              <a:rPr lang="en-US" sz="4200" dirty="0" err="1" smtClean="0">
                <a:solidFill>
                  <a:schemeClr val="tx1"/>
                </a:solidFill>
              </a:rPr>
              <a:t>di</a:t>
            </a:r>
            <a:r>
              <a:rPr lang="en-US" sz="4200" dirty="0" smtClean="0">
                <a:solidFill>
                  <a:schemeClr val="tx1"/>
                </a:solidFill>
              </a:rPr>
              <a:t> </a:t>
            </a:r>
            <a:r>
              <a:rPr lang="en-US" sz="4200" dirty="0" err="1" smtClean="0">
                <a:solidFill>
                  <a:schemeClr val="tx1"/>
                </a:solidFill>
              </a:rPr>
              <a:t>Giove</a:t>
            </a:r>
            <a:endParaRPr lang="en-US" sz="4200" dirty="0">
              <a:solidFill>
                <a:schemeClr val="tx1"/>
              </a:solidFill>
            </a:endParaRPr>
          </a:p>
        </p:txBody>
      </p:sp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48400" y="5486400"/>
            <a:ext cx="1219200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626475" y="6172200"/>
            <a:ext cx="5111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26475" y="6172200"/>
            <a:ext cx="5111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Europa ocean.jpg"/>
          <p:cNvPicPr>
            <a:picLocks noChangeAspect="1"/>
          </p:cNvPicPr>
          <p:nvPr/>
        </p:nvPicPr>
        <p:blipFill>
          <a:blip r:embed="rId4"/>
          <a:srcRect t="14966" b="19727"/>
          <a:stretch>
            <a:fillRect/>
          </a:stretch>
        </p:blipFill>
        <p:spPr>
          <a:xfrm>
            <a:off x="15875" y="1295400"/>
            <a:ext cx="9128125" cy="3810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953000" y="838200"/>
            <a:ext cx="30416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0" dirty="0" err="1" smtClean="0">
                <a:solidFill>
                  <a:schemeClr val="tx1"/>
                </a:solidFill>
              </a:rPr>
              <a:t>superficie di ghiaccio</a:t>
            </a:r>
            <a:endParaRPr lang="en-US" b="0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77000" y="5105400"/>
            <a:ext cx="1990989" cy="11449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800" i="1" u="sng" cap="small" dirty="0" err="1" smtClean="0">
                <a:solidFill>
                  <a:srgbClr val="FF1741"/>
                </a:solidFill>
              </a:rPr>
              <a:t>oceano </a:t>
            </a:r>
          </a:p>
          <a:p>
            <a:pPr algn="ctr"/>
            <a:r>
              <a:rPr lang="en-US" sz="3800" i="1" u="sng" cap="small" dirty="0" err="1" smtClean="0">
                <a:solidFill>
                  <a:srgbClr val="FF1741"/>
                </a:solidFill>
              </a:rPr>
              <a:t>liquido</a:t>
            </a:r>
            <a:endParaRPr lang="en-US" sz="3800" i="1" u="sng" cap="small" dirty="0">
              <a:solidFill>
                <a:srgbClr val="FF174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0" y="5105400"/>
            <a:ext cx="9372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0" dirty="0" err="1" smtClean="0">
                <a:solidFill>
                  <a:schemeClr val="tx1"/>
                </a:solidFill>
              </a:rPr>
              <a:t>rocce</a:t>
            </a:r>
            <a:endParaRPr lang="en-US" b="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895600" y="5105400"/>
            <a:ext cx="22035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0" dirty="0" err="1" smtClean="0">
                <a:solidFill>
                  <a:schemeClr val="tx1"/>
                </a:solidFill>
              </a:rPr>
              <a:t>stratto d’acqua</a:t>
            </a:r>
            <a:endParaRPr lang="en-US" b="0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19200" y="838200"/>
            <a:ext cx="26138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0" dirty="0" err="1" smtClean="0">
                <a:solidFill>
                  <a:schemeClr val="tx1"/>
                </a:solidFill>
              </a:rPr>
              <a:t>nocciolo metallico</a:t>
            </a:r>
            <a:endParaRPr lang="en-US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uropa.jpg"/>
          <p:cNvPicPr>
            <a:picLocks noChangeAspect="1"/>
          </p:cNvPicPr>
          <p:nvPr/>
        </p:nvPicPr>
        <p:blipFill>
          <a:blip r:embed="rId3"/>
          <a:srcRect t="8311" b="16886"/>
          <a:stretch>
            <a:fillRect/>
          </a:stretch>
        </p:blipFill>
        <p:spPr>
          <a:xfrm>
            <a:off x="-152400" y="0"/>
            <a:ext cx="92964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02906">
            <a:off x="3227411" y="2797129"/>
            <a:ext cx="3706465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626475" y="6172200"/>
            <a:ext cx="5111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819" name="Rectangle 3"/>
          <p:cNvSpPr>
            <a:spLocks noGrp="1" noRot="1" noChangeArrowheads="1"/>
          </p:cNvSpPr>
          <p:nvPr>
            <p:ph sz="half" idx="2"/>
          </p:nvPr>
        </p:nvSpPr>
        <p:spPr>
          <a:xfrm>
            <a:off x="7696200" y="5486400"/>
            <a:ext cx="914400" cy="536575"/>
          </a:xfrm>
        </p:spPr>
        <p:txBody>
          <a:bodyPr/>
          <a:lstStyle/>
          <a:p>
            <a:pPr eaLnBrk="1" hangingPunct="1">
              <a:buFont typeface="Wingdings" charset="2"/>
              <a:buNone/>
              <a:defRPr/>
            </a:pPr>
            <a:endParaRPr lang="es-ES_tradnl" sz="2800">
              <a:ea typeface="+mn-ea"/>
              <a:cs typeface="+mn-cs"/>
            </a:endParaRPr>
          </a:p>
          <a:p>
            <a:pPr eaLnBrk="1" hangingPunct="1">
              <a:buFont typeface="Wingdings" charset="2"/>
              <a:buNone/>
              <a:defRPr/>
            </a:pPr>
            <a:endParaRPr lang="es-ES_tradnl" sz="2800">
              <a:ea typeface="+mn-ea"/>
              <a:cs typeface="+mn-cs"/>
            </a:endParaRPr>
          </a:p>
        </p:txBody>
      </p:sp>
      <p:sp>
        <p:nvSpPr>
          <p:cNvPr id="78851" name="Rectangle 16"/>
          <p:cNvSpPr>
            <a:spLocks noChangeArrowheads="1"/>
          </p:cNvSpPr>
          <p:nvPr/>
        </p:nvSpPr>
        <p:spPr bwMode="auto">
          <a:xfrm>
            <a:off x="5257800" y="2971800"/>
            <a:ext cx="1841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b="0">
              <a:solidFill>
                <a:schemeClr val="tx1"/>
              </a:solidFill>
              <a:latin typeface="Times New Roman" charset="0"/>
            </a:endParaRPr>
          </a:p>
        </p:txBody>
      </p:sp>
      <p:pic>
        <p:nvPicPr>
          <p:cNvPr id="78852" name="Picture 14" descr="PenetratorImage copy.png"/>
          <p:cNvPicPr>
            <a:picLocks noChangeAspect="1"/>
          </p:cNvPicPr>
          <p:nvPr/>
        </p:nvPicPr>
        <p:blipFill>
          <a:blip r:embed="rId3"/>
          <a:srcRect r="4778" b="324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0"/>
            <a:ext cx="19812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5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Arial" charset="0"/>
                <a:cs typeface="Arial" charset="0"/>
              </a:rPr>
              <a:t>Credit: </a:t>
            </a:r>
          </a:p>
          <a:p>
            <a:pPr>
              <a:defRPr/>
            </a:pPr>
            <a:r>
              <a:rPr lang="en-US" sz="15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Arial" charset="0"/>
                <a:cs typeface="Arial" charset="0"/>
              </a:rPr>
              <a:t>British Consortium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26475" y="6172200"/>
            <a:ext cx="5111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5" name="Picture 21" descr="EJSM"/>
          <p:cNvPicPr>
            <a:picLocks noChangeAspect="1" noChangeArrowheads="1"/>
          </p:cNvPicPr>
          <p:nvPr/>
        </p:nvPicPr>
        <p:blipFill>
          <a:blip r:embed="rId3"/>
          <a:srcRect r="2110" b="491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0" y="76200"/>
            <a:ext cx="9296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Una collaborazione mondiale: </a:t>
            </a:r>
          </a:p>
          <a:p>
            <a:pPr algn="ctr"/>
            <a:r>
              <a:rPr lang="en-GB" dirty="0" smtClean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ESA, NASA, Roskosmos, JAXA</a:t>
            </a:r>
            <a:endParaRPr lang="en-US"/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26475" y="6172200"/>
            <a:ext cx="5111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85800" y="1524000"/>
            <a:ext cx="7315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La missione Europa Sistema di Jove </a:t>
            </a:r>
          </a:p>
          <a:p>
            <a:pPr algn="ctr"/>
            <a:r>
              <a:rPr lang="en-GB" dirty="0" smtClean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(EJSM, 2020)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153400" cy="1143000"/>
          </a:xfrm>
        </p:spPr>
        <p:txBody>
          <a:bodyPr/>
          <a:lstStyle/>
          <a:p>
            <a:pPr>
              <a:defRPr/>
            </a:pPr>
            <a:r>
              <a:rPr lang="it-IT" sz="4000" dirty="0" smtClean="0">
                <a:solidFill>
                  <a:srgbClr val="FFFFFF"/>
                </a:solidFill>
                <a:ea typeface="ＭＳ Ｐゴシック" pitchFamily="-112" charset="-128"/>
                <a:cs typeface="ＭＳ Ｐゴシック" pitchFamily="-112" charset="-128"/>
              </a:rPr>
              <a:t>Cos’è l’astrobiologia?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2286000"/>
            <a:ext cx="8686800" cy="4267200"/>
          </a:xfrm>
        </p:spPr>
        <p:txBody>
          <a:bodyPr/>
          <a:lstStyle/>
          <a:p>
            <a:pPr>
              <a:buClr>
                <a:srgbClr val="FF1741"/>
              </a:buClr>
              <a:buSzPct val="100000"/>
              <a:buFont typeface="Arial"/>
              <a:buChar char="•"/>
              <a:defRPr/>
            </a:pPr>
            <a:r>
              <a:rPr lang="it-IT" sz="2800" dirty="0" smtClean="0"/>
              <a:t>L’origine della radice dell’albero della vita,</a:t>
            </a:r>
          </a:p>
          <a:p>
            <a:pPr>
              <a:buClr>
                <a:srgbClr val="FF1741"/>
              </a:buClr>
              <a:buSzPct val="100000"/>
              <a:buNone/>
              <a:defRPr/>
            </a:pPr>
            <a:endParaRPr lang="it-IT" sz="3000" dirty="0" smtClean="0">
              <a:solidFill>
                <a:srgbClr val="FFD640"/>
              </a:solidFill>
            </a:endParaRPr>
          </a:p>
          <a:p>
            <a:pPr>
              <a:buClr>
                <a:srgbClr val="FF1741"/>
              </a:buClr>
              <a:buSzPct val="100000"/>
              <a:buFont typeface="Arial"/>
              <a:buChar char="•"/>
              <a:defRPr/>
            </a:pPr>
            <a:r>
              <a:rPr lang="it-IT" sz="2500" dirty="0">
                <a:solidFill>
                  <a:srgbClr val="FFFFFF"/>
                </a:solidFill>
              </a:rPr>
              <a:t>L’evoluzione di Darwin nell’universo,</a:t>
            </a:r>
          </a:p>
          <a:p>
            <a:pPr>
              <a:buClr>
                <a:srgbClr val="FF1741"/>
              </a:buClr>
              <a:buSzPct val="100000"/>
              <a:buFont typeface="Arial"/>
              <a:buChar char="•"/>
              <a:defRPr/>
            </a:pPr>
            <a:endParaRPr lang="it-IT" sz="3000" dirty="0">
              <a:solidFill>
                <a:srgbClr val="FFD640"/>
              </a:solidFill>
            </a:endParaRPr>
          </a:p>
          <a:p>
            <a:pPr>
              <a:buClr>
                <a:srgbClr val="FF1741"/>
              </a:buClr>
              <a:buSzPct val="100000"/>
              <a:buFont typeface="Arial"/>
              <a:buChar char="•"/>
              <a:defRPr/>
            </a:pPr>
            <a:r>
              <a:rPr lang="it-IT" sz="3300" b="1" dirty="0">
                <a:solidFill>
                  <a:srgbClr val="FFFF00"/>
                </a:solidFill>
              </a:rPr>
              <a:t>La distribuzione della vita nell’universo,</a:t>
            </a:r>
          </a:p>
          <a:p>
            <a:pPr>
              <a:buClr>
                <a:srgbClr val="FF1741"/>
              </a:buClr>
              <a:buSzPct val="100000"/>
              <a:buFont typeface="Arial"/>
              <a:buChar char="•"/>
              <a:defRPr/>
            </a:pPr>
            <a:endParaRPr lang="it-IT" sz="2500" dirty="0">
              <a:solidFill>
                <a:srgbClr val="FFFFFF"/>
              </a:solidFill>
            </a:endParaRPr>
          </a:p>
          <a:p>
            <a:pPr>
              <a:buClr>
                <a:srgbClr val="FF1741"/>
              </a:buClr>
              <a:buSzPct val="100000"/>
              <a:buFont typeface="Arial"/>
              <a:buChar char="•"/>
              <a:defRPr/>
            </a:pPr>
            <a:r>
              <a:rPr lang="it-IT" sz="2500" dirty="0">
                <a:solidFill>
                  <a:srgbClr val="FFFFFF"/>
                </a:solidFill>
              </a:rPr>
              <a:t>Il destino della vita nell’universo.</a:t>
            </a:r>
          </a:p>
        </p:txBody>
      </p:sp>
      <p:pic>
        <p:nvPicPr>
          <p:cNvPr id="57349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5675" y="6096000"/>
            <a:ext cx="5683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26475" y="6172200"/>
            <a:ext cx="5111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4" grpId="0"/>
      <p:bldP spid="125955" grpId="0" build="p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xoplanet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26475" y="6172200"/>
            <a:ext cx="5111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Picture 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0"/>
            <a:ext cx="5511800" cy="86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153400" cy="1143000"/>
          </a:xfrm>
        </p:spPr>
        <p:txBody>
          <a:bodyPr/>
          <a:lstStyle/>
          <a:p>
            <a:pPr>
              <a:defRPr/>
            </a:pPr>
            <a:r>
              <a:rPr lang="it-IT" sz="4000" dirty="0" smtClean="0">
                <a:solidFill>
                  <a:srgbClr val="FFFFFF"/>
                </a:solidFill>
                <a:ea typeface="ＭＳ Ｐゴシック" pitchFamily="-112" charset="-128"/>
                <a:cs typeface="ＭＳ Ｐゴシック" pitchFamily="-112" charset="-128"/>
              </a:rPr>
              <a:t>Cos’è l’astrobiologia?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2286000"/>
            <a:ext cx="8534400" cy="4267200"/>
          </a:xfrm>
        </p:spPr>
        <p:txBody>
          <a:bodyPr/>
          <a:lstStyle/>
          <a:p>
            <a:pPr>
              <a:buClr>
                <a:srgbClr val="FF1741"/>
              </a:buClr>
              <a:buSzPct val="100000"/>
              <a:buFont typeface="Arial"/>
              <a:buChar char="•"/>
              <a:defRPr/>
            </a:pPr>
            <a:r>
              <a:rPr lang="it-IT" sz="2800" dirty="0" smtClean="0"/>
              <a:t>L’origine della radice dell’albero della vita,</a:t>
            </a:r>
          </a:p>
          <a:p>
            <a:pPr>
              <a:buClr>
                <a:srgbClr val="FF1741"/>
              </a:buClr>
              <a:buSzPct val="100000"/>
              <a:buNone/>
              <a:defRPr/>
            </a:pPr>
            <a:endParaRPr lang="it-IT" sz="3000" dirty="0" smtClean="0">
              <a:solidFill>
                <a:srgbClr val="FFD640"/>
              </a:solidFill>
            </a:endParaRPr>
          </a:p>
          <a:p>
            <a:pPr>
              <a:buClr>
                <a:srgbClr val="FF1741"/>
              </a:buClr>
              <a:buSzPct val="100000"/>
              <a:buFont typeface="Arial"/>
              <a:buChar char="•"/>
              <a:defRPr/>
            </a:pPr>
            <a:r>
              <a:rPr lang="it-IT" sz="2500" dirty="0">
                <a:solidFill>
                  <a:srgbClr val="FFFFFF"/>
                </a:solidFill>
              </a:rPr>
              <a:t>L’evoluzione di Darwin nell’universo,</a:t>
            </a:r>
          </a:p>
          <a:p>
            <a:pPr>
              <a:buClr>
                <a:srgbClr val="FF1741"/>
              </a:buClr>
              <a:buSzPct val="100000"/>
              <a:buFont typeface="Arial"/>
              <a:buChar char="•"/>
              <a:defRPr/>
            </a:pPr>
            <a:endParaRPr lang="it-IT" sz="3000" dirty="0">
              <a:solidFill>
                <a:srgbClr val="FFD640"/>
              </a:solidFill>
            </a:endParaRPr>
          </a:p>
          <a:p>
            <a:pPr>
              <a:buClr>
                <a:srgbClr val="FF1741"/>
              </a:buClr>
              <a:buSzPct val="100000"/>
              <a:buFont typeface="Arial"/>
              <a:buChar char="•"/>
              <a:defRPr/>
            </a:pPr>
            <a:r>
              <a:rPr lang="it-IT" sz="2500" dirty="0"/>
              <a:t>La distribuzione della vita nell’universo,</a:t>
            </a:r>
          </a:p>
          <a:p>
            <a:pPr>
              <a:buClr>
                <a:srgbClr val="FF1741"/>
              </a:buClr>
              <a:buSzPct val="100000"/>
              <a:buFont typeface="Arial"/>
              <a:buChar char="•"/>
              <a:defRPr/>
            </a:pPr>
            <a:endParaRPr lang="it-IT" sz="2500" dirty="0">
              <a:solidFill>
                <a:srgbClr val="FFFFFF"/>
              </a:solidFill>
            </a:endParaRPr>
          </a:p>
          <a:p>
            <a:pPr>
              <a:buClr>
                <a:srgbClr val="FF1741"/>
              </a:buClr>
              <a:buSzPct val="100000"/>
              <a:buFont typeface="Arial"/>
              <a:buChar char="•"/>
              <a:defRPr/>
            </a:pPr>
            <a:r>
              <a:rPr lang="it-IT" sz="3700" b="1" dirty="0">
                <a:solidFill>
                  <a:srgbClr val="FFFF00"/>
                </a:solidFill>
              </a:rPr>
              <a:t>Il destino della vita nell’universo.</a:t>
            </a:r>
          </a:p>
        </p:txBody>
      </p:sp>
      <p:pic>
        <p:nvPicPr>
          <p:cNvPr id="57349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5675" y="6096000"/>
            <a:ext cx="5683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26475" y="6172200"/>
            <a:ext cx="5111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4" grpId="0"/>
      <p:bldP spid="125955" grpId="0" build="p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5" descr="hs_02.jpg"/>
          <p:cNvPicPr>
            <a:picLocks noChangeAspect="1"/>
          </p:cNvPicPr>
          <p:nvPr/>
        </p:nvPicPr>
        <p:blipFill>
          <a:blip r:embed="rId2"/>
          <a:srcRect t="22446" r="826" b="1811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/>
              <a:stretch>
                <a:fillRect/>
              </a:stretch>
            </p:blipFill>
          </mc:Choice>
          <mc:Fallback>
            <p:blipFill>
              <a:blip r:embed="rId4"/>
              <a:srcRect/>
              <a:stretch>
                <a:fillRect/>
              </a:stretch>
            </p:blipFill>
          </mc:Fallback>
        </mc:AlternateContent>
        <p:spPr bwMode="auto">
          <a:xfrm>
            <a:off x="1981200" y="1828800"/>
            <a:ext cx="4519862" cy="3435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0" y="152400"/>
            <a:ext cx="9067800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3600" dirty="0" smtClean="0">
                <a:solidFill>
                  <a:schemeClr val="tx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Per conoscere noi stessi non possiamo ancora fare un confronto con altri essere intelligenti </a:t>
            </a:r>
            <a:endParaRPr lang="it-IT" sz="3600" dirty="0">
              <a:solidFill>
                <a:schemeClr val="tx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626475" y="6172200"/>
            <a:ext cx="5111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0" y="541020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600" dirty="0" smtClean="0">
                <a:solidFill>
                  <a:schemeClr val="tx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150 anni dopo “L’origine delle Specie”, siamo ancora soli noi per decidere !</a:t>
            </a:r>
            <a:endParaRPr lang="en-US" sz="3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5" descr="hs_02.jpg"/>
          <p:cNvPicPr>
            <a:picLocks noChangeAspect="1"/>
          </p:cNvPicPr>
          <p:nvPr/>
        </p:nvPicPr>
        <p:blipFill>
          <a:blip r:embed="rId2"/>
          <a:srcRect t="22446" r="826" b="1811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304800" y="1447800"/>
            <a:ext cx="8632441" cy="2677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Informazione su Darwin e sull’astrobiologia sono nel sito:</a:t>
            </a:r>
          </a:p>
          <a:p>
            <a:pPr algn="ctr"/>
            <a:endParaRPr lang="en-US" dirty="0" smtClean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hlinkClick r:id="rId3"/>
              </a:rPr>
              <a:t>http://www.ictp.it/~chelaf/ss180.html</a:t>
            </a:r>
            <a:endParaRPr lang="en-US" dirty="0" smtClean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  <a:p>
            <a:pPr algn="ctr"/>
            <a:endParaRPr lang="en-US" dirty="0" smtClean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Oppure Google: 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“Chela-Flores, Pagina Accademica”</a:t>
            </a:r>
            <a:endParaRPr lang="it-IT" dirty="0" smtClean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  <a:p>
            <a:endParaRPr lang="it-IT" dirty="0" smtClean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tp1968.jpg"/>
          <p:cNvPicPr>
            <a:picLocks noChangeAspect="1"/>
          </p:cNvPicPr>
          <p:nvPr/>
        </p:nvPicPr>
        <p:blipFill>
          <a:blip r:embed="rId2"/>
          <a:srcRect l="2424" r="616"/>
          <a:stretch>
            <a:fillRect/>
          </a:stretch>
        </p:blipFill>
        <p:spPr>
          <a:xfrm>
            <a:off x="0" y="-126305"/>
            <a:ext cx="9144000" cy="6984305"/>
          </a:xfrm>
          <a:prstGeom prst="rect">
            <a:avLst/>
          </a:prstGeom>
        </p:spPr>
      </p:pic>
      <p:sp>
        <p:nvSpPr>
          <p:cNvPr id="9" name="Down Arrow 8"/>
          <p:cNvSpPr/>
          <p:nvPr/>
        </p:nvSpPr>
        <p:spPr bwMode="auto">
          <a:xfrm>
            <a:off x="4419600" y="152400"/>
            <a:ext cx="430071" cy="82296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sp>
      <p:sp>
        <p:nvSpPr>
          <p:cNvPr id="11" name="Down Arrow 10"/>
          <p:cNvSpPr/>
          <p:nvPr/>
        </p:nvSpPr>
        <p:spPr bwMode="auto">
          <a:xfrm>
            <a:off x="5410200" y="-152400"/>
            <a:ext cx="430071" cy="82296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sp>
      <p:sp>
        <p:nvSpPr>
          <p:cNvPr id="12" name="Down Arrow 11"/>
          <p:cNvSpPr/>
          <p:nvPr/>
        </p:nvSpPr>
        <p:spPr bwMode="auto">
          <a:xfrm>
            <a:off x="6400800" y="228600"/>
            <a:ext cx="304800" cy="82296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sp>
      <p:sp>
        <p:nvSpPr>
          <p:cNvPr id="13" name="Rectangle 12"/>
          <p:cNvSpPr/>
          <p:nvPr/>
        </p:nvSpPr>
        <p:spPr>
          <a:xfrm>
            <a:off x="533400" y="5334000"/>
            <a:ext cx="388131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b="0" dirty="0" err="1" smtClean="0">
                <a:solidFill>
                  <a:schemeClr val="accent1"/>
                </a:solidFill>
              </a:rPr>
              <a:t>Lunedi</a:t>
            </a:r>
            <a:r>
              <a:rPr lang="en-US" sz="2700" b="0" dirty="0" smtClean="0">
                <a:solidFill>
                  <a:schemeClr val="accent1"/>
                </a:solidFill>
              </a:rPr>
              <a:t>’, 10 </a:t>
            </a:r>
            <a:r>
              <a:rPr lang="en-US" sz="2700" b="0" dirty="0" err="1" smtClean="0">
                <a:solidFill>
                  <a:schemeClr val="accent1"/>
                </a:solidFill>
              </a:rPr>
              <a:t>giugno</a:t>
            </a:r>
            <a:r>
              <a:rPr lang="en-US" sz="2700" b="0" dirty="0" smtClean="0">
                <a:solidFill>
                  <a:schemeClr val="accent1"/>
                </a:solidFill>
              </a:rPr>
              <a:t> 1968</a:t>
            </a:r>
            <a:endParaRPr lang="it-IT" sz="2700" b="0" dirty="0">
              <a:solidFill>
                <a:schemeClr val="accent1"/>
              </a:solidFill>
            </a:endParaRPr>
          </a:p>
        </p:txBody>
      </p:sp>
      <p:sp>
        <p:nvSpPr>
          <p:cNvPr id="14" name="Down Arrow 13"/>
          <p:cNvSpPr/>
          <p:nvPr/>
        </p:nvSpPr>
        <p:spPr bwMode="auto">
          <a:xfrm>
            <a:off x="8534400" y="609600"/>
            <a:ext cx="441960" cy="82296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26475" y="6172200"/>
            <a:ext cx="5111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5181600" y="1066800"/>
            <a:ext cx="6935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0" dirty="0" err="1" smtClean="0">
                <a:solidFill>
                  <a:schemeClr val="accent1"/>
                </a:solidFill>
              </a:rPr>
              <a:t>Salam</a:t>
            </a:r>
            <a:endParaRPr lang="en-US" sz="1400"/>
          </a:p>
        </p:txBody>
      </p:sp>
      <p:sp>
        <p:nvSpPr>
          <p:cNvPr id="17" name="Rectangle 16"/>
          <p:cNvSpPr/>
          <p:nvPr/>
        </p:nvSpPr>
        <p:spPr>
          <a:xfrm>
            <a:off x="6248400" y="1981200"/>
            <a:ext cx="8733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0" dirty="0" err="1" smtClean="0">
                <a:solidFill>
                  <a:schemeClr val="accent1"/>
                </a:solidFill>
              </a:rPr>
              <a:t>Budinich</a:t>
            </a:r>
            <a:endParaRPr lang="en-US" sz="1400"/>
          </a:p>
        </p:txBody>
      </p:sp>
      <p:sp>
        <p:nvSpPr>
          <p:cNvPr id="18" name="Rectangle 17"/>
          <p:cNvSpPr/>
          <p:nvPr/>
        </p:nvSpPr>
        <p:spPr>
          <a:xfrm>
            <a:off x="8382000" y="3886200"/>
            <a:ext cx="6036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0" dirty="0" err="1" smtClean="0">
                <a:solidFill>
                  <a:schemeClr val="accent1"/>
                </a:solidFill>
              </a:rPr>
              <a:t>Dirac</a:t>
            </a:r>
            <a:endParaRPr lang="en-US" sz="1400"/>
          </a:p>
        </p:txBody>
      </p:sp>
      <p:sp>
        <p:nvSpPr>
          <p:cNvPr id="19" name="Rectangle 18"/>
          <p:cNvSpPr/>
          <p:nvPr/>
        </p:nvSpPr>
        <p:spPr>
          <a:xfrm>
            <a:off x="4191000" y="1371600"/>
            <a:ext cx="11028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0" dirty="0" err="1" smtClean="0">
                <a:solidFill>
                  <a:schemeClr val="accent1"/>
                </a:solidFill>
              </a:rPr>
              <a:t>Heisenberg</a:t>
            </a:r>
            <a:endParaRPr lang="en-US" sz="1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70025"/>
          </a:xfrm>
        </p:spPr>
        <p:txBody>
          <a:bodyPr/>
          <a:lstStyle/>
          <a:p>
            <a:r>
              <a:rPr lang="en-US" sz="4300" dirty="0" smtClean="0"/>
              <a:t>Un </a:t>
            </a:r>
            <a:r>
              <a:rPr lang="en-US" sz="4300" dirty="0" err="1" smtClean="0"/>
              <a:t>anniversario</a:t>
            </a:r>
            <a:r>
              <a:rPr lang="en-US" sz="4300" dirty="0" smtClean="0"/>
              <a:t> </a:t>
            </a:r>
            <a:r>
              <a:rPr lang="en-US" sz="4300" dirty="0" err="1" smtClean="0"/>
              <a:t>singolare</a:t>
            </a:r>
            <a:r>
              <a:rPr lang="en-US" sz="4300" dirty="0" smtClean="0"/>
              <a:t>:</a:t>
            </a:r>
            <a:br>
              <a:rPr lang="en-US" sz="4300" dirty="0" smtClean="0"/>
            </a:br>
            <a:r>
              <a:rPr lang="en-US" sz="4300" dirty="0" smtClean="0"/>
              <a:t>1859-2009</a:t>
            </a:r>
            <a:endParaRPr lang="en-US" sz="4300" dirty="0"/>
          </a:p>
        </p:txBody>
      </p:sp>
      <p:pic>
        <p:nvPicPr>
          <p:cNvPr id="4" name="Picture 3" descr="originSpecies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1371600"/>
            <a:ext cx="6629400" cy="500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26475" y="6172200"/>
            <a:ext cx="5111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originSpecies"/>
          <p:cNvPicPr/>
          <p:nvPr/>
        </p:nvPicPr>
        <p:blipFill>
          <a:blip r:embed="rId2"/>
          <a:srcRect l="52874" t="70006" r="9195" b="10209"/>
          <a:stretch>
            <a:fillRect/>
          </a:stretch>
        </p:blipFill>
        <p:spPr bwMode="auto">
          <a:xfrm>
            <a:off x="4953000" y="4876800"/>
            <a:ext cx="2514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70025"/>
          </a:xfrm>
        </p:spPr>
        <p:txBody>
          <a:bodyPr/>
          <a:lstStyle/>
          <a:p>
            <a:r>
              <a:rPr lang="en-US" sz="4300" dirty="0" smtClean="0"/>
              <a:t>Un </a:t>
            </a:r>
            <a:r>
              <a:rPr lang="en-US" sz="4300" dirty="0" err="1" smtClean="0"/>
              <a:t>anniversario</a:t>
            </a:r>
            <a:r>
              <a:rPr lang="en-US" sz="4300" dirty="0" smtClean="0"/>
              <a:t> </a:t>
            </a:r>
            <a:r>
              <a:rPr lang="en-US" sz="4300" dirty="0" err="1" smtClean="0"/>
              <a:t>singolare</a:t>
            </a:r>
            <a:r>
              <a:rPr lang="en-US" sz="4300" dirty="0" smtClean="0"/>
              <a:t>:</a:t>
            </a:r>
            <a:br>
              <a:rPr lang="en-US" sz="4300" dirty="0" smtClean="0"/>
            </a:br>
            <a:r>
              <a:rPr lang="en-US" sz="4300" dirty="0" smtClean="0"/>
              <a:t>1859-2009</a:t>
            </a:r>
            <a:endParaRPr lang="en-US" sz="4300" dirty="0"/>
          </a:p>
        </p:txBody>
      </p:sp>
      <p:pic>
        <p:nvPicPr>
          <p:cNvPr id="4" name="Picture 3" descr="originSpecies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1470024"/>
            <a:ext cx="6629400" cy="500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26475" y="6172200"/>
            <a:ext cx="5111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11"/>
          <p:cNvSpPr>
            <a:spLocks noChangeShapeType="1"/>
          </p:cNvSpPr>
          <p:nvPr/>
        </p:nvSpPr>
        <p:spPr bwMode="auto">
          <a:xfrm flipH="1">
            <a:off x="6324600" y="3200400"/>
            <a:ext cx="2667000" cy="2514600"/>
          </a:xfrm>
          <a:prstGeom prst="line">
            <a:avLst/>
          </a:prstGeom>
          <a:noFill/>
          <a:ln w="44450">
            <a:solidFill>
              <a:srgbClr val="4A7EBB"/>
            </a:solidFill>
            <a:round/>
            <a:headEnd/>
            <a:tailEnd type="triangle" w="med" len="med"/>
          </a:ln>
          <a:effectLst>
            <a:outerShdw blurRad="38100" dist="25400" dir="5400000" algn="ctr" rotWithShape="0">
              <a:srgbClr val="000000">
                <a:alpha val="35001"/>
              </a:srgbClr>
            </a:outerShdw>
          </a:effectLst>
        </p:spPr>
        <p:txBody>
          <a:bodyPr tIns="91440" bIns="9144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200" y="0"/>
            <a:ext cx="8305800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La </a:t>
            </a:r>
            <a:r>
              <a:rPr lang="en-US" dirty="0" err="1" smtClean="0">
                <a:solidFill>
                  <a:schemeClr val="accent1"/>
                </a:solidFill>
              </a:rPr>
              <a:t>mostra</a:t>
            </a:r>
            <a:r>
              <a:rPr lang="en-US" dirty="0" smtClean="0">
                <a:solidFill>
                  <a:schemeClr val="accent1"/>
                </a:solidFill>
              </a:rPr>
              <a:t> del Centro </a:t>
            </a:r>
            <a:r>
              <a:rPr lang="en-US" dirty="0" err="1" smtClean="0">
                <a:solidFill>
                  <a:schemeClr val="accent1"/>
                </a:solidFill>
              </a:rPr>
              <a:t>di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Fisica</a:t>
            </a:r>
            <a:r>
              <a:rPr lang="en-US" dirty="0" smtClean="0">
                <a:solidFill>
                  <a:schemeClr val="accent1"/>
                </a:solidFill>
              </a:rPr>
              <a:t> ha </a:t>
            </a:r>
            <a:r>
              <a:rPr lang="en-US" dirty="0" err="1" smtClean="0">
                <a:solidFill>
                  <a:schemeClr val="accent1"/>
                </a:solidFill>
              </a:rPr>
              <a:t>inserito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</a:p>
          <a:p>
            <a:pPr algn="ctr"/>
            <a:r>
              <a:rPr lang="en-US" dirty="0" err="1" smtClean="0">
                <a:solidFill>
                  <a:schemeClr val="accent1"/>
                </a:solidFill>
              </a:rPr>
              <a:t>fossili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soltanto</a:t>
            </a:r>
            <a:r>
              <a:rPr lang="en-US" dirty="0" smtClean="0">
                <a:solidFill>
                  <a:schemeClr val="accent1"/>
                </a:solidFill>
              </a:rPr>
              <a:t> del </a:t>
            </a:r>
            <a:r>
              <a:rPr lang="en-US" dirty="0" err="1" smtClean="0">
                <a:solidFill>
                  <a:schemeClr val="accent1"/>
                </a:solidFill>
              </a:rPr>
              <a:t>periodo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che</a:t>
            </a:r>
          </a:p>
          <a:p>
            <a:pPr algn="ctr"/>
            <a:r>
              <a:rPr lang="en-US" dirty="0" err="1" smtClean="0">
                <a:solidFill>
                  <a:schemeClr val="accent1"/>
                </a:solidFill>
              </a:rPr>
              <a:t>Charles Robert</a:t>
            </a:r>
            <a:r>
              <a:rPr lang="en-US" dirty="0" smtClean="0">
                <a:solidFill>
                  <a:schemeClr val="accent1"/>
                </a:solidFill>
              </a:rPr>
              <a:t> Darwin </a:t>
            </a:r>
            <a:r>
              <a:rPr lang="en-US" dirty="0" err="1" smtClean="0">
                <a:solidFill>
                  <a:schemeClr val="accent1"/>
                </a:solidFill>
              </a:rPr>
              <a:t>conosceva nel lontano 1859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5800" y="5867400"/>
            <a:ext cx="8077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Darwin non </a:t>
            </a:r>
            <a:r>
              <a:rPr lang="en-US" dirty="0" err="1" smtClean="0">
                <a:solidFill>
                  <a:schemeClr val="accent1"/>
                </a:solidFill>
              </a:rPr>
              <a:t>conosceva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fossili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più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antichi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dalla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decima</a:t>
            </a:r>
            <a:r>
              <a:rPr lang="en-US" dirty="0" smtClean="0">
                <a:solidFill>
                  <a:schemeClr val="accent1"/>
                </a:solidFill>
              </a:rPr>
              <a:t> parte </a:t>
            </a:r>
            <a:r>
              <a:rPr lang="en-US" dirty="0" err="1" smtClean="0">
                <a:solidFill>
                  <a:schemeClr val="accent1"/>
                </a:solidFill>
              </a:rPr>
              <a:t>della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storia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della</a:t>
            </a:r>
            <a:r>
              <a:rPr lang="en-US" dirty="0" smtClean="0">
                <a:solidFill>
                  <a:schemeClr val="accent1"/>
                </a:solidFill>
              </a:rPr>
              <a:t> Terra</a:t>
            </a:r>
          </a:p>
        </p:txBody>
      </p:sp>
      <p:pic>
        <p:nvPicPr>
          <p:cNvPr id="7" name="Picture 6" descr="Charles_Darwi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1295400"/>
            <a:ext cx="3200400" cy="41071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eeLif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0"/>
            <a:ext cx="9296400" cy="692349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276755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L’albero della vita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in primavera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26475" y="6172200"/>
            <a:ext cx="5111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reeLife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-106970"/>
            <a:ext cx="9220200" cy="696497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276755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L’albero della vita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nell’autunno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467600" y="4343400"/>
            <a:ext cx="15361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La radice</a:t>
            </a:r>
            <a:endParaRPr lang="en-US"/>
          </a:p>
        </p:txBody>
      </p:sp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5380832" y="2467768"/>
            <a:ext cx="2743200" cy="24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26475" y="6172200"/>
            <a:ext cx="5111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5"/>
          <a:srcRect l="17008" t="56667" r="53279" b="14167"/>
          <a:stretch>
            <a:fillRect/>
          </a:stretch>
        </p:blipFill>
        <p:spPr bwMode="auto">
          <a:xfrm>
            <a:off x="762000" y="5334000"/>
            <a:ext cx="1676400" cy="1213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5"/>
          <a:srcRect l="17008" t="56667" r="53279" b="14167"/>
          <a:stretch>
            <a:fillRect/>
          </a:stretch>
        </p:blipFill>
        <p:spPr bwMode="auto">
          <a:xfrm>
            <a:off x="5715000" y="4267200"/>
            <a:ext cx="1395596" cy="1010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1875632" y="2239168"/>
            <a:ext cx="2743200" cy="24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9364710">
            <a:off x="4855115" y="5565636"/>
            <a:ext cx="3828003" cy="256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8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1219200"/>
            <a:ext cx="7848600" cy="21336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es-ES_tradnl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1438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3048000"/>
            <a:ext cx="8077200" cy="3124200"/>
          </a:xfrm>
        </p:spPr>
        <p:txBody>
          <a:bodyPr/>
          <a:lstStyle/>
          <a:p>
            <a:pPr algn="l" eaLnBrk="1" hangingPunct="1">
              <a:defRPr/>
            </a:pPr>
            <a:r>
              <a:rPr lang="it-IT" sz="1600" b="1">
                <a:solidFill>
                  <a:srgbClr val="FFFF00"/>
                </a:solidFill>
                <a:latin typeface="Arial Narrow" charset="0"/>
              </a:rPr>
              <a:t> Julian Chela-Flores</a:t>
            </a:r>
          </a:p>
          <a:p>
            <a:pPr marL="914400" lvl="2" indent="0">
              <a:spcBef>
                <a:spcPct val="0"/>
              </a:spcBef>
              <a:buFont typeface="Wingdings" charset="2"/>
              <a:buNone/>
              <a:defRPr/>
            </a:pPr>
            <a:r>
              <a:rPr lang="it-IT" sz="1600">
                <a:solidFill>
                  <a:srgbClr val="FFFF00"/>
                </a:solidFill>
                <a:latin typeface="Arial Narrow" charset="0"/>
              </a:rPr>
              <a:t>The Abdus Salam ICTP, Trieste, Italia</a:t>
            </a:r>
          </a:p>
          <a:p>
            <a:pPr marL="914400" lvl="2" indent="0">
              <a:spcBef>
                <a:spcPct val="0"/>
              </a:spcBef>
              <a:buFont typeface="Wingdings" charset="2"/>
              <a:buNone/>
              <a:defRPr/>
            </a:pPr>
            <a:r>
              <a:rPr lang="it-IT" sz="1600">
                <a:solidFill>
                  <a:srgbClr val="FFFF00"/>
                </a:solidFill>
                <a:latin typeface="Arial Narrow" charset="0"/>
              </a:rPr>
              <a:t>and</a:t>
            </a:r>
          </a:p>
          <a:p>
            <a:pPr marL="914400" lvl="2" indent="0">
              <a:spcBef>
                <a:spcPct val="0"/>
              </a:spcBef>
              <a:buFont typeface="Wingdings" charset="2"/>
              <a:buNone/>
              <a:defRPr/>
            </a:pPr>
            <a:r>
              <a:rPr lang="it-IT" sz="1600">
                <a:solidFill>
                  <a:srgbClr val="FFFF00"/>
                </a:solidFill>
                <a:latin typeface="Arial Narrow" charset="0"/>
              </a:rPr>
              <a:t> Instituto de Estudios Avanzados, Caracas, </a:t>
            </a:r>
          </a:p>
          <a:p>
            <a:pPr marL="914400" lvl="2" indent="0">
              <a:spcBef>
                <a:spcPct val="0"/>
              </a:spcBef>
              <a:buFont typeface="Wingdings" charset="2"/>
              <a:buNone/>
              <a:defRPr/>
            </a:pPr>
            <a:r>
              <a:rPr lang="it-IT" sz="1600">
                <a:solidFill>
                  <a:srgbClr val="FFFF00"/>
                </a:solidFill>
                <a:latin typeface="Arial Narrow" charset="0"/>
              </a:rPr>
              <a:t>Republica Bolivariana de Venezuela</a:t>
            </a:r>
            <a:endParaRPr lang="en-US" sz="1600">
              <a:solidFill>
                <a:srgbClr val="FFFF00"/>
              </a:solidFill>
              <a:latin typeface="Arial Narrow" charset="0"/>
              <a:ea typeface="Times New Roman" charset="0"/>
              <a:cs typeface="Times New Roman" charset="0"/>
            </a:endParaRPr>
          </a:p>
          <a:p>
            <a:pPr algn="l" eaLnBrk="1" hangingPunct="1">
              <a:defRPr/>
            </a:pPr>
            <a:endParaRPr lang="en-US" sz="1600">
              <a:solidFill>
                <a:srgbClr val="FFFF00"/>
              </a:solidFill>
              <a:latin typeface="Arial Narrow" charset="0"/>
              <a:ea typeface="Times New Roman" charset="0"/>
              <a:cs typeface="Times New Roman" charset="0"/>
            </a:endParaRPr>
          </a:p>
          <a:p>
            <a:pPr algn="l" eaLnBrk="1" hangingPunct="1">
              <a:defRPr/>
            </a:pPr>
            <a:r>
              <a:rPr lang="it-IT" sz="1600" b="1" i="1">
                <a:solidFill>
                  <a:srgbClr val="FFFF00"/>
                </a:solidFill>
                <a:latin typeface="Arial Narrow" charset="0"/>
              </a:rPr>
              <a:t>T</a:t>
            </a:r>
            <a:r>
              <a:rPr lang="es-ES_tradnl" sz="1600" b="1" i="1">
                <a:solidFill>
                  <a:srgbClr val="FFFF00"/>
                </a:solidFill>
                <a:latin typeface="Arial Narrow" charset="0"/>
              </a:rPr>
              <a:t>he Origins: how, when and where it all started</a:t>
            </a:r>
            <a:r>
              <a:rPr lang="en-US" sz="1600">
                <a:solidFill>
                  <a:srgbClr val="FFFF00"/>
                </a:solidFill>
                <a:latin typeface="Arial Narrow" charset="0"/>
                <a:ea typeface="Times New Roman" charset="0"/>
                <a:cs typeface="Times New Roman" charset="0"/>
              </a:rPr>
              <a:t>, </a:t>
            </a:r>
          </a:p>
          <a:p>
            <a:pPr algn="l" eaLnBrk="1" hangingPunct="1">
              <a:defRPr/>
            </a:pPr>
            <a:r>
              <a:rPr lang="en-US" sz="1600">
                <a:solidFill>
                  <a:srgbClr val="FFFF00"/>
                </a:solidFill>
                <a:latin typeface="Arial Narrow" charset="0"/>
                <a:ea typeface="Times New Roman" charset="0"/>
                <a:cs typeface="Times New Roman" charset="0"/>
              </a:rPr>
              <a:t>Accademia Nazionale dei Lincei. Centro Linceo Interdisciplinare “Beniamino Segre”, </a:t>
            </a:r>
          </a:p>
          <a:p>
            <a:pPr algn="l" eaLnBrk="1" hangingPunct="1">
              <a:defRPr/>
            </a:pPr>
            <a:r>
              <a:rPr lang="en-US" sz="1600">
                <a:solidFill>
                  <a:srgbClr val="FFFF00"/>
                </a:solidFill>
                <a:latin typeface="Arial Narrow" charset="0"/>
                <a:ea typeface="Times New Roman" charset="0"/>
                <a:cs typeface="Times New Roman" charset="0"/>
              </a:rPr>
              <a:t>Roma, 22 May 2006</a:t>
            </a:r>
          </a:p>
          <a:p>
            <a:pPr eaLnBrk="1" hangingPunct="1">
              <a:defRPr/>
            </a:pPr>
            <a:endParaRPr lang="en-US" sz="1800">
              <a:latin typeface="Arial Narrow" charset="0"/>
              <a:ea typeface="Times New Roman" charset="0"/>
              <a:cs typeface="Times New Roman" charset="0"/>
            </a:endParaRPr>
          </a:p>
          <a:p>
            <a:pPr eaLnBrk="1" hangingPunct="1">
              <a:defRPr/>
            </a:pPr>
            <a:endParaRPr lang="en-GB" sz="7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Narrow" charset="0"/>
            </a:endParaRP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457200" y="1371600"/>
            <a:ext cx="8001000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>
                <a:solidFill>
                  <a:srgbClr val="FF1741"/>
                </a:solidFill>
                <a:latin typeface="Arial Narrow" charset="0"/>
              </a:rPr>
              <a:t>Evolution of the universe: </a:t>
            </a:r>
          </a:p>
          <a:p>
            <a:pPr algn="ctr"/>
            <a:r>
              <a:rPr lang="en-US" sz="3600">
                <a:solidFill>
                  <a:srgbClr val="FF1741"/>
                </a:solidFill>
                <a:latin typeface="Arial Narrow" charset="0"/>
              </a:rPr>
              <a:t>From Astrophysics to Astrobiology</a:t>
            </a:r>
            <a:endParaRPr lang="it-IT">
              <a:solidFill>
                <a:srgbClr val="FF1741"/>
              </a:solidFill>
              <a:latin typeface="Arial Narrow" charset="0"/>
            </a:endParaRPr>
          </a:p>
          <a:p>
            <a:pPr lvl="2" algn="ctr"/>
            <a:endParaRPr lang="it-IT" sz="1600" b="0">
              <a:solidFill>
                <a:srgbClr val="000000"/>
              </a:solidFill>
              <a:latin typeface="Times" charset="0"/>
            </a:endParaRPr>
          </a:p>
        </p:txBody>
      </p:sp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28063" y="6169025"/>
            <a:ext cx="5111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296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3815" name="Rectangle 7"/>
          <p:cNvSpPr>
            <a:spLocks noChangeArrowheads="1"/>
          </p:cNvSpPr>
          <p:nvPr/>
        </p:nvSpPr>
        <p:spPr bwMode="auto">
          <a:xfrm>
            <a:off x="4581525" y="441483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endParaRPr lang="it-IT">
              <a:solidFill>
                <a:srgbClr val="FF174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charset="0"/>
            </a:endParaRPr>
          </a:p>
        </p:txBody>
      </p:sp>
      <p:pic>
        <p:nvPicPr>
          <p:cNvPr id="3277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296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26475" y="6172200"/>
            <a:ext cx="5111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eam">
  <a:themeElements>
    <a:clrScheme name="Stream 6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Palatino"/>
        <a:ea typeface=""/>
        <a:cs typeface=""/>
      </a:majorFont>
      <a:minorFont>
        <a:latin typeface="Palatin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rgbClr val="FFD64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rgbClr val="FFD64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-111" charset="0"/>
          </a:defRPr>
        </a:defPPr>
      </a:lstStyle>
    </a:lnDef>
  </a:objectDefaults>
  <a:extraClrSchemeLst>
    <a:extraClrScheme>
      <a:clrScheme name="Stream 1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D80000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E9AA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362626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AEACAC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49411F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B1B0AB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5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003300"/>
        </a:accent1>
        <a:accent2>
          <a:srgbClr val="33CC33"/>
        </a:accent2>
        <a:accent3>
          <a:srgbClr val="B1C8AA"/>
        </a:accent3>
        <a:accent4>
          <a:srgbClr val="DADADA"/>
        </a:accent4>
        <a:accent5>
          <a:srgbClr val="AAADAA"/>
        </a:accent5>
        <a:accent6>
          <a:srgbClr val="2DB92D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2E2E46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ADADB0"/>
        </a:accent5>
        <a:accent6>
          <a:srgbClr val="5D8BBA"/>
        </a:accent6>
        <a:hlink>
          <a:srgbClr val="99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Appunti">
  <a:themeElements>
    <a:clrScheme name="Appunti 3">
      <a:dk1>
        <a:srgbClr val="000000"/>
      </a:dk1>
      <a:lt1>
        <a:srgbClr val="ECDB96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F4EAC9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Appunti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rgbClr val="FFD64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rgbClr val="FFD64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-111" charset="0"/>
          </a:defRPr>
        </a:defPPr>
      </a:lstStyle>
    </a:lnDef>
  </a:objectDefaults>
  <a:extraClrSchemeLst>
    <a:extraClrScheme>
      <a:clrScheme name="Appunti 1">
        <a:dk1>
          <a:srgbClr val="000000"/>
        </a:dk1>
        <a:lt1>
          <a:srgbClr val="ECDB96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4EAC9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punti 2">
        <a:dk1>
          <a:srgbClr val="000000"/>
        </a:dk1>
        <a:lt1>
          <a:srgbClr val="ECDB96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4EAC9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punti 3">
        <a:dk1>
          <a:srgbClr val="000000"/>
        </a:dk1>
        <a:lt1>
          <a:srgbClr val="ECDB96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F4EAC9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2004:Modelli:Presentazioni:Strutture:Appunti</Template>
  <TotalTime>9129</TotalTime>
  <Words>762</Words>
  <Application>Microsoft PowerPoint</Application>
  <PresentationFormat>On-screen Show (4:3)</PresentationFormat>
  <Paragraphs>158</Paragraphs>
  <Slides>29</Slides>
  <Notes>12</Notes>
  <HiddenSlides>0</HiddenSlides>
  <MMClips>0</MMClips>
  <ScaleCrop>false</ScaleCrop>
  <HeadingPairs>
    <vt:vector size="4" baseType="variant">
      <vt:variant>
        <vt:lpstr>Design Template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Stream</vt:lpstr>
      <vt:lpstr>Appunti</vt:lpstr>
      <vt:lpstr>Slide 1</vt:lpstr>
      <vt:lpstr>Slide 2</vt:lpstr>
      <vt:lpstr>Slide 3</vt:lpstr>
      <vt:lpstr>Un anniversario singolare: 1859-2009</vt:lpstr>
      <vt:lpstr>Un anniversario singolare: 1859-2009</vt:lpstr>
      <vt:lpstr>Slide 6</vt:lpstr>
      <vt:lpstr>Slide 7</vt:lpstr>
      <vt:lpstr>Slide 8</vt:lpstr>
      <vt:lpstr>  </vt:lpstr>
      <vt:lpstr>  </vt:lpstr>
      <vt:lpstr>  </vt:lpstr>
      <vt:lpstr>Cos’è l’astrobiologia?</vt:lpstr>
      <vt:lpstr>Slide 13</vt:lpstr>
      <vt:lpstr>Slide 14</vt:lpstr>
      <vt:lpstr>Come ha cominciato la vita?</vt:lpstr>
      <vt:lpstr>Slide 16</vt:lpstr>
      <vt:lpstr>Cos’è l’astrobiologia?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Cos’è l’astrobiologia?</vt:lpstr>
      <vt:lpstr>Slide 26</vt:lpstr>
      <vt:lpstr>Cos’è l’astrobiologia?</vt:lpstr>
      <vt:lpstr>Slide 28</vt:lpstr>
      <vt:lpstr>Slide 29</vt:lpstr>
    </vt:vector>
  </TitlesOfParts>
  <Company>Abdus Salam ICTP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Administrative Computer Section</dc:creator>
  <cp:lastModifiedBy>ICTS</cp:lastModifiedBy>
  <cp:revision>1079</cp:revision>
  <cp:lastPrinted>2009-04-27T09:50:48Z</cp:lastPrinted>
  <dcterms:created xsi:type="dcterms:W3CDTF">2009-12-16T10:22:05Z</dcterms:created>
  <dcterms:modified xsi:type="dcterms:W3CDTF">2009-12-16T10:22:30Z</dcterms:modified>
</cp:coreProperties>
</file>