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66" r:id="rId2"/>
  </p:sldMasterIdLst>
  <p:notesMasterIdLst>
    <p:notesMasterId r:id="rId47"/>
  </p:notesMasterIdLst>
  <p:sldIdLst>
    <p:sldId id="641" r:id="rId3"/>
    <p:sldId id="684" r:id="rId4"/>
    <p:sldId id="685" r:id="rId5"/>
    <p:sldId id="675" r:id="rId6"/>
    <p:sldId id="686" r:id="rId7"/>
    <p:sldId id="646" r:id="rId8"/>
    <p:sldId id="683" r:id="rId9"/>
    <p:sldId id="709" r:id="rId10"/>
    <p:sldId id="639" r:id="rId11"/>
    <p:sldId id="611" r:id="rId12"/>
    <p:sldId id="605" r:id="rId13"/>
    <p:sldId id="708" r:id="rId14"/>
    <p:sldId id="687" r:id="rId15"/>
    <p:sldId id="474" r:id="rId16"/>
    <p:sldId id="599" r:id="rId17"/>
    <p:sldId id="600" r:id="rId18"/>
    <p:sldId id="667" r:id="rId19"/>
    <p:sldId id="688" r:id="rId20"/>
    <p:sldId id="689" r:id="rId21"/>
    <p:sldId id="670" r:id="rId22"/>
    <p:sldId id="704" r:id="rId23"/>
    <p:sldId id="693" r:id="rId24"/>
    <p:sldId id="655" r:id="rId25"/>
    <p:sldId id="701" r:id="rId26"/>
    <p:sldId id="702" r:id="rId27"/>
    <p:sldId id="697" r:id="rId28"/>
    <p:sldId id="698" r:id="rId29"/>
    <p:sldId id="699" r:id="rId30"/>
    <p:sldId id="705" r:id="rId31"/>
    <p:sldId id="648" r:id="rId32"/>
    <p:sldId id="652" r:id="rId33"/>
    <p:sldId id="654" r:id="rId34"/>
    <p:sldId id="706" r:id="rId35"/>
    <p:sldId id="671" r:id="rId36"/>
    <p:sldId id="690" r:id="rId37"/>
    <p:sldId id="673" r:id="rId38"/>
    <p:sldId id="691" r:id="rId39"/>
    <p:sldId id="678" r:id="rId40"/>
    <p:sldId id="679" r:id="rId41"/>
    <p:sldId id="680" r:id="rId42"/>
    <p:sldId id="622" r:id="rId43"/>
    <p:sldId id="625" r:id="rId44"/>
    <p:sldId id="692" r:id="rId45"/>
    <p:sldId id="703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00"/>
    <a:srgbClr val="FFD640"/>
    <a:srgbClr val="FF174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5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111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7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viewProps" Target="viewProps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42" Type="http://schemas.openxmlformats.org/officeDocument/2006/relationships/slide" Target="slides/slide40.xml"/><Relationship Id="rId6" Type="http://schemas.openxmlformats.org/officeDocument/2006/relationships/slide" Target="slides/slide4.xml"/><Relationship Id="rId49" Type="http://schemas.openxmlformats.org/officeDocument/2006/relationships/presProps" Target="presProps.xml"/><Relationship Id="rId44" Type="http://schemas.openxmlformats.org/officeDocument/2006/relationships/slide" Target="slides/slide42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35" Type="http://schemas.openxmlformats.org/officeDocument/2006/relationships/slide" Target="slides/slide33.xml"/><Relationship Id="rId51" Type="http://schemas.openxmlformats.org/officeDocument/2006/relationships/theme" Target="theme/theme1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36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tableStyles" Target="tableStyles.xml"/><Relationship Id="rId12" Type="http://schemas.openxmlformats.org/officeDocument/2006/relationships/slide" Target="slides/slide10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fld id="{CF2AFB8C-BDD2-0C40-9660-6214019AD8C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5F10B-9147-E643-BB1F-F3DF78EEF2DC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32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7BE6C2-2933-1646-B981-3C9FACECEE93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24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0BF53-91D4-1042-9EE5-5FE4F4A4BDB2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3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8B9E0B-37AC-FF44-9FB5-52C5BF0F0522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7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1AB1D6-0A80-4342-88F3-64773EF16207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512701-3EF4-7D4C-88B5-BA608F0E6DBF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28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E65F3E-2387-1245-B1CF-0945D9AFCC03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29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  <a:latin typeface="Times New Roman" pitchFamily="-112" charset="0"/>
              </a:rPr>
              <a:t>Rosetta </a:t>
            </a:r>
            <a:r>
              <a:rPr lang="en-US" sz="1600" dirty="0" err="1" smtClean="0">
                <a:solidFill>
                  <a:srgbClr val="000514"/>
                </a:solidFill>
                <a:latin typeface="Times New Roman" pitchFamily="-112" charset="0"/>
              </a:rPr>
              <a:t>spacecreft</a:t>
            </a:r>
            <a:r>
              <a:rPr lang="en-US" sz="1600" dirty="0" smtClean="0">
                <a:solidFill>
                  <a:srgbClr val="000514"/>
                </a:solidFill>
                <a:latin typeface="Times New Roman" pitchFamily="-112" charset="0"/>
              </a:rPr>
              <a:t> (ESA)</a:t>
            </a:r>
          </a:p>
          <a:p>
            <a:pPr>
              <a:defRPr/>
            </a:pPr>
            <a:endParaRPr lang="en-US" sz="1600" dirty="0" smtClean="0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dirty="0" smtClean="0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Philae </a:t>
            </a:r>
            <a:r>
              <a:rPr lang="en-US" sz="1600" dirty="0" err="1" smtClean="0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lander</a:t>
            </a:r>
            <a:endParaRPr lang="en-US" sz="1600" dirty="0" smtClean="0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dirty="0" smtClean="0">
              <a:latin typeface="Times New Roman" pitchFamily="-112" charset="0"/>
            </a:endParaRPr>
          </a:p>
          <a:p>
            <a:pPr>
              <a:defRPr/>
            </a:pPr>
            <a:endParaRPr lang="en-US" sz="1600" dirty="0" smtClean="0">
              <a:latin typeface="Times New Roman" pitchFamily="-112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  <a:latin typeface="Times New Roman" pitchFamily="-112" charset="0"/>
              </a:rPr>
              <a:t>Comet 67P-Churyumov </a:t>
            </a:r>
            <a:r>
              <a:rPr lang="en-US" sz="1600" dirty="0" err="1" smtClean="0">
                <a:solidFill>
                  <a:srgbClr val="000514"/>
                </a:solidFill>
                <a:latin typeface="Times New Roman" pitchFamily="-112" charset="0"/>
              </a:rPr>
              <a:t>Gerasimenko</a:t>
            </a:r>
            <a:endParaRPr lang="en-US" sz="1600" dirty="0" smtClean="0">
              <a:solidFill>
                <a:srgbClr val="000514"/>
              </a:solidFill>
              <a:latin typeface="Times New Roman" pitchFamily="-112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</a:rPr>
              <a:t> </a:t>
            </a:r>
          </a:p>
          <a:p>
            <a:pPr>
              <a:defRPr/>
            </a:pPr>
            <a:endParaRPr lang="es-ES_tradnl" dirty="0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17196-A681-1E48-B29C-2E7B9A1B4CC0}" type="slidenum">
              <a:rPr lang="it-IT">
                <a:latin typeface="Times New Roman" charset="0"/>
              </a:rPr>
              <a:pPr/>
              <a:t>33</a:t>
            </a:fld>
            <a:endParaRPr lang="it-IT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1009F5-2FD3-F64D-B6A8-A15CD9BA2C6D}" type="slidenum">
              <a:rPr lang="it-IT">
                <a:latin typeface="Times New Roman" charset="0"/>
              </a:rPr>
              <a:pPr/>
              <a:t>38</a:t>
            </a:fld>
            <a:endParaRPr lang="it-IT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4F461-4B81-5240-A05F-F5C54F1755AE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2415A-75B5-5F42-A6A7-23DA58EDDEFC}" type="slidenum">
              <a:rPr lang="it-IT">
                <a:latin typeface="Times New Roman" charset="0"/>
              </a:rPr>
              <a:pPr/>
              <a:t>39</a:t>
            </a:fld>
            <a:endParaRPr lang="it-IT">
              <a:latin typeface="Times New Roman" charset="0"/>
            </a:endParaRPr>
          </a:p>
        </p:txBody>
      </p:sp>
      <p:sp>
        <p:nvSpPr>
          <p:cNvPr id="819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BB5A86-579A-0746-8537-5416CA158D31}" type="slidenum">
              <a:rPr lang="it-IT">
                <a:latin typeface="Times New Roman" charset="0"/>
              </a:rPr>
              <a:pPr/>
              <a:t>40</a:t>
            </a:fld>
            <a:endParaRPr lang="it-IT">
              <a:latin typeface="Times New Roman" charset="0"/>
            </a:endParaRPr>
          </a:p>
        </p:txBody>
      </p:sp>
      <p:sp>
        <p:nvSpPr>
          <p:cNvPr id="839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6C3D0-752C-2246-A431-17D0D6E39E52}" type="slidenum">
              <a:rPr lang="it-IT">
                <a:latin typeface="Times New Roman" charset="0"/>
              </a:rPr>
              <a:pPr/>
              <a:t>41</a:t>
            </a:fld>
            <a:endParaRPr lang="it-IT">
              <a:latin typeface="Times New Roman" charset="0"/>
            </a:endParaRPr>
          </a:p>
        </p:txBody>
      </p:sp>
      <p:sp>
        <p:nvSpPr>
          <p:cNvPr id="901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5AB5E0-5AB6-C94D-AE3C-D8D31FA67D3F}" type="slidenum">
              <a:rPr lang="it-IT">
                <a:latin typeface="Times New Roman" charset="0"/>
              </a:rPr>
              <a:pPr/>
              <a:t>42</a:t>
            </a:fld>
            <a:endParaRPr lang="it-IT">
              <a:latin typeface="Times New Roman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4F461-4B81-5240-A05F-F5C54F1755AE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E742BF-FBB5-7A45-A6CB-8F3E76D1ED6D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D4A6C6-6DB5-5549-8D3D-1DE2B6B48F33}" type="slidenum">
              <a:rPr lang="it-IT">
                <a:latin typeface="Times New Roman" charset="0"/>
              </a:rPr>
              <a:pPr/>
              <a:t>14</a:t>
            </a:fld>
            <a:endParaRPr lang="it-IT">
              <a:latin typeface="Times New Roman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B71EDA-1D97-5C47-87D9-E561BE18F002}" type="slidenum">
              <a:rPr lang="it-IT">
                <a:latin typeface="Times New Roman" charset="0"/>
              </a:rPr>
              <a:pPr/>
              <a:t>15</a:t>
            </a:fld>
            <a:endParaRPr lang="it-IT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A69B8C-D7B2-3849-AA53-F5B1A1CAE17D}" type="slidenum">
              <a:rPr lang="it-IT">
                <a:latin typeface="Times New Roman" charset="0"/>
              </a:rPr>
              <a:pPr/>
              <a:t>16</a:t>
            </a:fld>
            <a:endParaRPr lang="it-IT">
              <a:latin typeface="Times New Roman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5B035-3749-3246-9898-8B0ED56969A1}" type="slidenum">
              <a:rPr lang="it-IT">
                <a:latin typeface="Times New Roman" charset="0"/>
              </a:rPr>
              <a:pPr/>
              <a:t>19</a:t>
            </a:fld>
            <a:endParaRPr lang="it-IT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</p:grpSp>
      </p:grpSp>
      <p:sp>
        <p:nvSpPr>
          <p:cNvPr id="142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2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FE3B-08BC-004B-8E45-FF9D8FCCB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C53CE-7B9B-0F46-8AE9-259C7E130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B35EF-FB94-9845-A6D5-ECD65E8E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A760F-AFCB-5F4C-B4B0-72FD68864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1AC86-CE17-9344-A3B6-F6455AFB3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9FC89-34C6-014E-B98C-710E65E40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25888"/>
            <a:ext cx="8229600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A0BD8-4597-E14A-B930-4E192D9FB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B06BA-7CE6-4A49-9595-3F293F334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E219A-3840-174B-8C8D-AA07AD8C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810000"/>
            <a:ext cx="7543800" cy="1828800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828800"/>
            <a:ext cx="5408613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sz="2800"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9375E-5A50-D64A-9280-878418DF70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0CBAB-C7A7-D149-8A3F-7D5DDD757A9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24BB7-E9BA-704B-A102-E3F24746B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F0C90-1903-0E4C-903D-2047AE72EBD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2667000"/>
            <a:ext cx="32004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667000"/>
            <a:ext cx="32004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835AE-D305-164A-9ED5-9CA564E9DC0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F635F-3B24-CF42-856B-BB589045158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446D9-9395-334D-89DE-FD171FC1BDF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71E97-34D7-DE4A-8D15-E8D1C60C2B9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8C418-4493-F64C-B807-5049256E7D2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18A3F-C4D7-BF40-A817-9B1781DF506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56E51-4428-6043-A98D-7379063832E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1295400"/>
            <a:ext cx="16383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7625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EFBBF-2AA9-8340-99A4-3DCB3BB05B5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5F8FC-C3EB-CD46-BC01-80D2E2E90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AB99D-AFE9-DC40-BE5B-AB92CD79D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99EC8-ECC5-A147-9EB6-C6E34D884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4100-30C9-2547-8D59-78C4FB3D9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1B31A-89D0-3642-B7A1-FED9479ED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61FDC-8B10-8948-AE2D-C2065B2BB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74804-F67C-C14C-9C6E-ED2838495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slideLayout" Target="../slideLayouts/slideLayout1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14131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14131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1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1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2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2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2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</p:grpSp>
      </p:grpSp>
      <p:sp>
        <p:nvSpPr>
          <p:cNvPr id="141323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1324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32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chemeClr val="tx1"/>
                </a:solidFill>
                <a:effectLst/>
                <a:latin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Arial" pitchFamily="-111" charset="0"/>
              </a:defRPr>
            </a:lvl1pPr>
          </a:lstStyle>
          <a:p>
            <a:pPr>
              <a:defRPr/>
            </a:pPr>
            <a:fld id="{46C21553-D43E-AF47-9D13-7FA4F1BF6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2667000"/>
            <a:ext cx="655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64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64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64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BDD986A-04FB-BC42-99D1-3729DB57C00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6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5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Relationship Id="rId5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Relationship Id="rId5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eg"/><Relationship Id="rId5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Relationship Id="rId5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5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eg"/><Relationship Id="rId6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4" Type="http://schemas.openxmlformats.org/officeDocument/2006/relationships/image" Target="../media/image2.png"/><Relationship Id="rId5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eg"/><Relationship Id="rId6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5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df"/><Relationship Id="rId5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df"/><Relationship Id="rId3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jpeg"/><Relationship Id="rId5" Type="http://schemas.openxmlformats.org/officeDocument/2006/relationships/image" Target="../media/image1.jpe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Relationship Id="rId6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jpeg"/><Relationship Id="rId3" Type="http://schemas.openxmlformats.org/officeDocument/2006/relationships/image" Target="../media/image11.wmf"/><Relationship Id="rId5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/>
          <a:srcRect r="16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57150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L'origine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della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 vita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nell'universo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-111" charset="0"/>
            </a:endParaRPr>
          </a:p>
          <a:p>
            <a:pPr algn="ctr">
              <a:defRPr/>
            </a:pPr>
            <a:r>
              <a:rPr lang="en-US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L’evoluzione</a:t>
            </a:r>
            <a:r>
              <a:rPr lang="en-US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 </a:t>
            </a:r>
            <a:r>
              <a:rPr lang="en-US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di</a:t>
            </a:r>
            <a:r>
              <a:rPr lang="en-US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 Darwin prima</a:t>
            </a:r>
            <a:r>
              <a:rPr lang="en-US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 </a:t>
            </a:r>
            <a:r>
              <a:rPr lang="en-US" i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e</a:t>
            </a:r>
            <a:r>
              <a:rPr lang="en-US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 </a:t>
            </a:r>
            <a:r>
              <a:rPr lang="en-US" i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dopo</a:t>
            </a:r>
            <a:r>
              <a:rPr lang="en-US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 </a:t>
            </a:r>
            <a:r>
              <a:rPr lang="en-US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Darwin </a:t>
            </a:r>
          </a:p>
        </p:txBody>
      </p:sp>
      <p:pic>
        <p:nvPicPr>
          <p:cNvPr id="5530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5675" y="6096000"/>
            <a:ext cx="56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/>
          <a:srcRect r="16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32777" name="Rectangle 8"/>
          <p:cNvSpPr>
            <a:spLocks noChangeArrowheads="1"/>
          </p:cNvSpPr>
          <p:nvPr/>
        </p:nvSpPr>
        <p:spPr bwMode="auto">
          <a:xfrm>
            <a:off x="0" y="0"/>
            <a:ext cx="3962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La </a:t>
            </a:r>
            <a:r>
              <a:rPr lang="en-US" sz="1400" dirty="0" err="1">
                <a:solidFill>
                  <a:schemeClr val="accent1"/>
                </a:solidFill>
              </a:rPr>
              <a:t>Nebulosa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Occhio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di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smtClean="0">
                <a:solidFill>
                  <a:schemeClr val="accent1"/>
                </a:solidFill>
              </a:rPr>
              <a:t>Gatto </a:t>
            </a:r>
            <a:r>
              <a:rPr lang="en-US" sz="1400" dirty="0" err="1">
                <a:solidFill>
                  <a:schemeClr val="accent1"/>
                </a:solidFill>
              </a:rPr>
              <a:t>una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stella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morente</a:t>
            </a:r>
            <a:r>
              <a:rPr lang="en-US" sz="1400" dirty="0">
                <a:solidFill>
                  <a:schemeClr val="accent1"/>
                </a:solidFill>
              </a:rPr>
              <a:t>; </a:t>
            </a:r>
            <a:r>
              <a:rPr lang="en-US" sz="1400" dirty="0" err="1">
                <a:solidFill>
                  <a:schemeClr val="accent1"/>
                </a:solidFill>
              </a:rPr>
              <a:t>si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trova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nella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costellazione</a:t>
            </a:r>
            <a:r>
              <a:rPr lang="en-US" sz="1400" dirty="0">
                <a:solidFill>
                  <a:schemeClr val="accent1"/>
                </a:solidFill>
              </a:rPr>
              <a:t> del </a:t>
            </a:r>
            <a:r>
              <a:rPr lang="en-US" sz="1400" dirty="0" err="1">
                <a:solidFill>
                  <a:schemeClr val="accent1"/>
                </a:solidFill>
              </a:rPr>
              <a:t>Drago</a:t>
            </a:r>
            <a:r>
              <a:rPr lang="en-US" sz="1400" dirty="0">
                <a:solidFill>
                  <a:schemeClr val="accent1"/>
                </a:solidFill>
              </a:rPr>
              <a:t> a circa 3000 </a:t>
            </a:r>
            <a:r>
              <a:rPr lang="en-US" sz="1400" dirty="0" err="1">
                <a:solidFill>
                  <a:schemeClr val="accent1"/>
                </a:solidFill>
              </a:rPr>
              <a:t>anni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luce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dalla</a:t>
            </a:r>
            <a:r>
              <a:rPr lang="en-US" sz="1400" dirty="0">
                <a:solidFill>
                  <a:schemeClr val="accent1"/>
                </a:solidFill>
              </a:rPr>
              <a:t> Terra</a:t>
            </a:r>
          </a:p>
        </p:txBody>
      </p:sp>
      <p:sp>
        <p:nvSpPr>
          <p:cNvPr id="32778" name="Rectangle 13"/>
          <p:cNvSpPr>
            <a:spLocks noChangeArrowheads="1"/>
          </p:cNvSpPr>
          <p:nvPr/>
        </p:nvSpPr>
        <p:spPr bwMode="auto">
          <a:xfrm>
            <a:off x="4038600" y="6119813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I </a:t>
            </a:r>
            <a:r>
              <a:rPr lang="en-US" sz="1400" dirty="0" err="1">
                <a:solidFill>
                  <a:srgbClr val="FFFFFF"/>
                </a:solidFill>
              </a:rPr>
              <a:t>batteri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sono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microrganismi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antichi’: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3,5 </a:t>
            </a:r>
            <a:r>
              <a:rPr lang="en-US" sz="1400" dirty="0" err="1">
                <a:solidFill>
                  <a:srgbClr val="FFFFFF"/>
                </a:solidFill>
              </a:rPr>
              <a:t>miliardi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d’anni, anche di piu’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2895600" y="762000"/>
            <a:ext cx="3124200" cy="11430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2514600" y="5334000"/>
            <a:ext cx="1676400" cy="11430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32778" grpId="0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2514600" y="1905000"/>
            <a:ext cx="3870325" cy="28194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0" y="2590800"/>
            <a:ext cx="423640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L’astrobiolgia</a:t>
            </a:r>
            <a:endParaRPr lang="it-IT" sz="6600" b="0" dirty="0">
              <a:solidFill>
                <a:srgbClr val="FFFFFF"/>
              </a:solidFill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Cos’è l’astrobiologia?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8686800" cy="4267200"/>
          </a:xfrm>
        </p:spPr>
        <p:txBody>
          <a:bodyPr/>
          <a:lstStyle/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3100" b="1" dirty="0">
                <a:solidFill>
                  <a:srgbClr val="FFFF00"/>
                </a:solidFill>
              </a:rPr>
              <a:t>L’origine della</a:t>
            </a:r>
            <a:r>
              <a:rPr lang="it-IT" sz="3100" b="1" dirty="0" smtClean="0">
                <a:solidFill>
                  <a:srgbClr val="FFFF00"/>
                </a:solidFill>
              </a:rPr>
              <a:t> radice dell’albero della vita,</a:t>
            </a:r>
            <a:endParaRPr lang="it-IT" sz="3100" b="1" dirty="0">
              <a:solidFill>
                <a:srgbClr val="FFFF0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/>
              <a:t>L’evoluzione di Darwin </a:t>
            </a:r>
            <a:r>
              <a:rPr lang="it-IT" sz="2500" dirty="0" smtClean="0"/>
              <a:t>nell’universo, </a:t>
            </a:r>
            <a:endParaRPr lang="it-IT" sz="3600" b="1" dirty="0" smtClean="0"/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La distribuzione della vita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25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Il destino della vita nell’universo.</a:t>
            </a:r>
          </a:p>
        </p:txBody>
      </p:sp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5675" y="6096000"/>
            <a:ext cx="56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 t="3641" r="4839" b="47987"/>
          <a:stretch>
            <a:fillRect/>
          </a:stretch>
        </p:blipFill>
        <p:spPr>
          <a:xfrm>
            <a:off x="0" y="0"/>
            <a:ext cx="9144000" cy="7086600"/>
          </a:xfrm>
        </p:spPr>
      </p:pic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0" y="0"/>
            <a:ext cx="91440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5300" dirty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L’evoluzione dopo Darwin</a:t>
            </a:r>
            <a:endParaRPr lang="en-US" sz="53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648200"/>
            <a:ext cx="8839200" cy="140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buClr>
                <a:srgbClr val="FF1741"/>
              </a:buClr>
              <a:buSzPct val="100000"/>
            </a:pPr>
            <a:r>
              <a:rPr lang="it-IT" sz="2900" b="0" dirty="0">
                <a:solidFill>
                  <a:srgbClr val="000514"/>
                </a:solidFill>
              </a:rPr>
              <a:t>Manca ancora la risposta di “dove e quando” emerge la radice di nostro albero?</a:t>
            </a:r>
          </a:p>
          <a:p>
            <a:pPr>
              <a:lnSpc>
                <a:spcPct val="90000"/>
              </a:lnSpc>
              <a:buClr>
                <a:srgbClr val="FF1741"/>
              </a:buClr>
              <a:buSzPct val="100000"/>
            </a:pPr>
            <a:endParaRPr lang="it-IT" sz="3600" dirty="0">
              <a:solidFill>
                <a:srgbClr val="000514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066800"/>
            <a:ext cx="9144000" cy="9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buClr>
                <a:srgbClr val="FF1741"/>
              </a:buClr>
              <a:buSzPct val="100000"/>
            </a:pPr>
            <a:r>
              <a:rPr lang="it-IT" sz="2900" b="0" dirty="0">
                <a:solidFill>
                  <a:schemeClr val="bg2"/>
                </a:solidFill>
              </a:rPr>
              <a:t>Darwin ha scoperto “come</a:t>
            </a:r>
            <a:r>
              <a:rPr lang="it-IT" sz="2900" b="0" dirty="0" smtClean="0">
                <a:solidFill>
                  <a:schemeClr val="bg2"/>
                </a:solidFill>
              </a:rPr>
              <a:t>”</a:t>
            </a:r>
            <a:r>
              <a:rPr lang="it-IT" sz="2900" b="0" dirty="0" err="1" smtClean="0">
                <a:solidFill>
                  <a:schemeClr val="bg2"/>
                </a:solidFill>
              </a:rPr>
              <a:t>evoluziona</a:t>
            </a:r>
            <a:r>
              <a:rPr lang="it-IT" sz="2900" b="0" dirty="0" smtClean="0">
                <a:solidFill>
                  <a:schemeClr val="bg2"/>
                </a:solidFill>
              </a:rPr>
              <a:t> </a:t>
            </a:r>
            <a:r>
              <a:rPr lang="it-IT" sz="2900" b="0" dirty="0">
                <a:solidFill>
                  <a:schemeClr val="bg2"/>
                </a:solidFill>
              </a:rPr>
              <a:t>la vita</a:t>
            </a:r>
            <a:r>
              <a:rPr lang="it-IT" sz="2900" b="0" dirty="0" smtClean="0">
                <a:solidFill>
                  <a:schemeClr val="bg2"/>
                </a:solidFill>
              </a:rPr>
              <a:t> nell’ultimo 10% della storia terrestre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572000" y="2286000"/>
            <a:ext cx="4572000" cy="1676400"/>
          </a:xfrm>
        </p:spPr>
        <p:txBody>
          <a:bodyPr/>
          <a:lstStyle/>
          <a:p>
            <a:pPr algn="just" eaLnBrk="1" hangingPunct="1">
              <a:buClr>
                <a:srgbClr val="FF1741"/>
              </a:buClr>
              <a:buSzPct val="120000"/>
              <a:buFont typeface="Arial"/>
              <a:buChar char="•"/>
              <a:defRPr/>
            </a:pPr>
            <a:r>
              <a:rPr lang="es-ES_tradnl" sz="2900" dirty="0" err="1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L’evidenza</a:t>
            </a:r>
            <a:r>
              <a:rPr lang="es-ES_tradnl" sz="2900" dirty="0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 dalle </a:t>
            </a:r>
            <a:r>
              <a:rPr lang="es-ES_tradnl" sz="2900" dirty="0" err="1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fossii</a:t>
            </a:r>
            <a:r>
              <a:rPr lang="es-ES_tradnl" sz="2900" dirty="0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 </a:t>
            </a:r>
            <a:r>
              <a:rPr lang="es-ES_tradnl" sz="2900" dirty="0" err="1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delle</a:t>
            </a:r>
            <a:r>
              <a:rPr lang="es-ES_tradnl" sz="2900" dirty="0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 </a:t>
            </a:r>
            <a:r>
              <a:rPr lang="es-ES_tradnl" sz="2900" dirty="0" err="1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stromatoliti</a:t>
            </a:r>
            <a:r>
              <a:rPr lang="es-ES_tradnl" sz="2900" dirty="0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:</a:t>
            </a:r>
            <a:endParaRPr lang="es-ES_tradnl" sz="2900" dirty="0">
              <a:solidFill>
                <a:srgbClr val="FFFF00"/>
              </a:solidFill>
              <a:latin typeface="Helvetica" pitchFamily="-111" charset="0"/>
              <a:ea typeface="+mn-ea"/>
              <a:cs typeface="+mn-cs"/>
            </a:endParaRPr>
          </a:p>
        </p:txBody>
      </p:sp>
      <p:pic>
        <p:nvPicPr>
          <p:cNvPr id="61443" name="Picture 12" descr="ArcheanScene1"/>
          <p:cNvPicPr>
            <a:picLocks noChangeAspect="1" noChangeArrowheads="1"/>
          </p:cNvPicPr>
          <p:nvPr/>
        </p:nvPicPr>
        <p:blipFill>
          <a:blip r:embed="rId3"/>
          <a:srcRect b="123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2057400"/>
            <a:ext cx="4953000" cy="615553"/>
          </a:xfrm>
          <a:prstGeom prst="rect">
            <a:avLst/>
          </a:prstGeom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17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Le cianobatterie e suoi stromatoliti</a:t>
            </a:r>
          </a:p>
          <a:p>
            <a:pPr algn="ctr">
              <a:defRPr/>
            </a:pPr>
            <a:r>
              <a:rPr lang="es-ES_tradnl" sz="17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eravano gia’ sulla Terra piu’ di 3 miliardi di anni fa.</a:t>
            </a:r>
            <a:endParaRPr lang="en-US" sz="17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28600"/>
            <a:ext cx="9144000" cy="1570038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5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Quando</a:t>
            </a:r>
            <a:r>
              <a:rPr lang="es-ES_tradnl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s-ES_tradnl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 cominciato la vita sulla Terra?</a:t>
            </a:r>
            <a:endParaRPr lang="en-US" sz="35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2133600" y="2362200"/>
            <a:ext cx="1600200" cy="31242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800" dirty="0" smtClean="0">
                <a:solidFill>
                  <a:srgbClr val="FFFFFF"/>
                </a:solidFill>
              </a:rPr>
              <a:t>Come </a:t>
            </a:r>
            <a:br>
              <a:rPr lang="en-US" sz="3800" dirty="0" smtClean="0">
                <a:solidFill>
                  <a:srgbClr val="FFFFFF"/>
                </a:solidFill>
              </a:rPr>
            </a:br>
            <a:r>
              <a:rPr lang="en-US" sz="3800" dirty="0" smtClean="0">
                <a:solidFill>
                  <a:srgbClr val="FFFFFF"/>
                </a:solidFill>
              </a:rPr>
              <a:t>ha </a:t>
            </a:r>
            <a:r>
              <a:rPr lang="en-US" sz="3800" dirty="0" err="1" smtClean="0">
                <a:solidFill>
                  <a:srgbClr val="FFFFFF"/>
                </a:solidFill>
              </a:rPr>
              <a:t>cominciato</a:t>
            </a:r>
            <a:r>
              <a:rPr lang="en-US" sz="3800" dirty="0" smtClean="0">
                <a:solidFill>
                  <a:srgbClr val="FFFFFF"/>
                </a:solidFill>
              </a:rPr>
              <a:t> la vita </a:t>
            </a:r>
            <a:r>
              <a:rPr lang="en-US" sz="3800" dirty="0" err="1" smtClean="0">
                <a:solidFill>
                  <a:srgbClr val="FFFFFF"/>
                </a:solidFill>
              </a:rPr>
              <a:t>sulla</a:t>
            </a:r>
            <a:r>
              <a:rPr lang="en-US" sz="3800" dirty="0" smtClean="0">
                <a:solidFill>
                  <a:srgbClr val="FFFFFF"/>
                </a:solidFill>
              </a:rPr>
              <a:t> Terra?</a:t>
            </a:r>
            <a:endParaRPr lang="es-ES_tradnl" sz="3800" dirty="0">
              <a:solidFill>
                <a:srgbClr val="FFFFFF"/>
              </a:solidFill>
            </a:endParaRPr>
          </a:p>
        </p:txBody>
      </p:sp>
      <p:pic>
        <p:nvPicPr>
          <p:cNvPr id="63491" name="Picture 23" descr="miller2"/>
          <p:cNvPicPr>
            <a:picLocks noChangeAspect="1" noChangeArrowheads="1"/>
          </p:cNvPicPr>
          <p:nvPr/>
        </p:nvPicPr>
        <p:blipFill>
          <a:blip r:embed="rId3"/>
          <a:srcRect l="14857" t="17828" r="24794" b="3204"/>
          <a:stretch>
            <a:fillRect/>
          </a:stretch>
        </p:blipFill>
        <p:spPr bwMode="auto">
          <a:xfrm>
            <a:off x="0" y="1752600"/>
            <a:ext cx="2590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25" descr="Cyril"/>
          <p:cNvPicPr>
            <a:picLocks noChangeAspect="1" noChangeArrowheads="1"/>
          </p:cNvPicPr>
          <p:nvPr/>
        </p:nvPicPr>
        <p:blipFill>
          <a:blip r:embed="rId4"/>
          <a:srcRect l="2045" t="12260" b="1683"/>
          <a:stretch>
            <a:fillRect/>
          </a:stretch>
        </p:blipFill>
        <p:spPr bwMode="auto">
          <a:xfrm>
            <a:off x="5029200" y="1752600"/>
            <a:ext cx="25146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26" descr="Sidney"/>
          <p:cNvPicPr>
            <a:picLocks noChangeAspect="1" noChangeArrowheads="1"/>
          </p:cNvPicPr>
          <p:nvPr/>
        </p:nvPicPr>
        <p:blipFill>
          <a:blip r:embed="rId5"/>
          <a:srcRect l="15779" t="1662" b="18602"/>
          <a:stretch>
            <a:fillRect/>
          </a:stretch>
        </p:blipFill>
        <p:spPr bwMode="auto">
          <a:xfrm>
            <a:off x="2590800" y="1752600"/>
            <a:ext cx="243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24" descr="John"/>
          <p:cNvPicPr>
            <a:picLocks noChangeAspect="1" noChangeArrowheads="1"/>
          </p:cNvPicPr>
          <p:nvPr/>
        </p:nvPicPr>
        <p:blipFill>
          <a:blip r:embed="rId6"/>
          <a:srcRect b="16476"/>
          <a:stretch>
            <a:fillRect/>
          </a:stretch>
        </p:blipFill>
        <p:spPr bwMode="auto">
          <a:xfrm>
            <a:off x="7315200" y="1752600"/>
            <a:ext cx="1828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Rectangle 9"/>
          <p:cNvSpPr>
            <a:spLocks noChangeArrowheads="1"/>
          </p:cNvSpPr>
          <p:nvPr/>
        </p:nvSpPr>
        <p:spPr bwMode="auto">
          <a:xfrm>
            <a:off x="304800" y="5638800"/>
            <a:ext cx="2492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Palatino" charset="0"/>
              </a:rPr>
              <a:t>Stanley Miller</a:t>
            </a:r>
          </a:p>
          <a:p>
            <a:pPr algn="ctr"/>
            <a:r>
              <a:rPr lang="en-US" sz="1400" b="0">
                <a:solidFill>
                  <a:schemeClr val="tx1"/>
                </a:solidFill>
                <a:latin typeface="Palatino" charset="0"/>
              </a:rPr>
              <a:t>Trieste, 2001</a:t>
            </a:r>
          </a:p>
          <a:p>
            <a:pPr algn="ctr"/>
            <a:r>
              <a:rPr lang="en-US" sz="1400" b="0">
                <a:solidFill>
                  <a:schemeClr val="tx1"/>
                </a:solidFill>
                <a:latin typeface="Palatino" charset="0"/>
              </a:rPr>
              <a:t>Celebrazione 50 anniversario </a:t>
            </a:r>
          </a:p>
          <a:p>
            <a:pPr algn="ctr"/>
            <a:r>
              <a:rPr lang="en-US" sz="1400" b="0">
                <a:solidFill>
                  <a:schemeClr val="tx1"/>
                </a:solidFill>
                <a:latin typeface="Palatino" charset="0"/>
              </a:rPr>
              <a:t>sintesi Miller, Trieste 2003</a:t>
            </a:r>
            <a:endParaRPr lang="en-US" sz="1400" b="0">
              <a:solidFill>
                <a:schemeClr val="tx1"/>
              </a:solidFill>
            </a:endParaRPr>
          </a:p>
          <a:p>
            <a:pPr algn="ctr"/>
            <a:endParaRPr lang="en-US" sz="1600"/>
          </a:p>
        </p:txBody>
      </p:sp>
      <p:sp>
        <p:nvSpPr>
          <p:cNvPr id="63496" name="Rectangle 10"/>
          <p:cNvSpPr>
            <a:spLocks noChangeArrowheads="1"/>
          </p:cNvSpPr>
          <p:nvPr/>
        </p:nvSpPr>
        <p:spPr bwMode="auto">
          <a:xfrm>
            <a:off x="4876800" y="5638800"/>
            <a:ext cx="2438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Cyril Ponnamperuma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Co-Direttore al CIFT,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Trieste, 1992-1993</a:t>
            </a:r>
            <a:endParaRPr lang="en-US" sz="1400" b="0">
              <a:solidFill>
                <a:srgbClr val="FFFFFF"/>
              </a:solidFill>
            </a:endParaRPr>
          </a:p>
        </p:txBody>
      </p:sp>
      <p:sp>
        <p:nvSpPr>
          <p:cNvPr id="63497" name="Rectangle 11"/>
          <p:cNvSpPr>
            <a:spLocks noChangeArrowheads="1"/>
          </p:cNvSpPr>
          <p:nvPr/>
        </p:nvSpPr>
        <p:spPr bwMode="auto">
          <a:xfrm>
            <a:off x="2514600" y="5638800"/>
            <a:ext cx="243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Sidney Fox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Trieste, 1994</a:t>
            </a:r>
            <a:endParaRPr lang="en-US" sz="1400" b="0">
              <a:solidFill>
                <a:srgbClr val="FFFFFF"/>
              </a:solidFill>
            </a:endParaRPr>
          </a:p>
        </p:txBody>
      </p:sp>
      <p:sp>
        <p:nvSpPr>
          <p:cNvPr id="63498" name="Rectangle 12"/>
          <p:cNvSpPr>
            <a:spLocks noChangeArrowheads="1"/>
          </p:cNvSpPr>
          <p:nvPr/>
        </p:nvSpPr>
        <p:spPr bwMode="auto">
          <a:xfrm>
            <a:off x="7086600" y="5638800"/>
            <a:ext cx="2057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Juan Oro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Co-Direttore al CIFT in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Caracas, 1999,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Trieste, 1994-2001</a:t>
            </a:r>
            <a:endParaRPr lang="en-US" sz="1400" b="0">
              <a:solidFill>
                <a:srgbClr val="FFFFFF"/>
              </a:solidFill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8200" y="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 r="1006" b="24774"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-152400" y="0"/>
            <a:ext cx="9525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Times" charset="0"/>
              </a:rPr>
              <a:t>Dove </a:t>
            </a:r>
            <a:br>
              <a:rPr lang="en-US" sz="4400">
                <a:solidFill>
                  <a:srgbClr val="FFFFFF"/>
                </a:solidFill>
                <a:latin typeface="Times" charset="0"/>
              </a:rPr>
            </a:br>
            <a:r>
              <a:rPr lang="en-US" sz="4400">
                <a:solidFill>
                  <a:srgbClr val="FFFFFF"/>
                </a:solidFill>
                <a:latin typeface="Times" charset="0"/>
              </a:rPr>
              <a:t>ha cominciato la vita sulla Terra?</a:t>
            </a:r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 l="2370" t="18854" r="5733" b="21344"/>
          <a:stretch>
            <a:fillRect/>
          </a:stretch>
        </p:blipFill>
        <p:spPr bwMode="auto">
          <a:xfrm>
            <a:off x="0" y="4572000"/>
            <a:ext cx="32799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2133600" y="3962400"/>
            <a:ext cx="2286000" cy="15240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Cos’è l’astrobiologia?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8686800" cy="4267200"/>
          </a:xfrm>
        </p:spPr>
        <p:txBody>
          <a:bodyPr/>
          <a:lstStyle/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400" dirty="0"/>
              <a:t>L’origine della</a:t>
            </a:r>
            <a:r>
              <a:rPr lang="it-IT" sz="2400" dirty="0" smtClean="0"/>
              <a:t> radice dell’albero della vita,</a:t>
            </a:r>
            <a:endParaRPr lang="it-IT" sz="2400" dirty="0"/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3600" b="1" dirty="0">
                <a:solidFill>
                  <a:srgbClr val="FFFF00"/>
                </a:solidFill>
              </a:rPr>
              <a:t>L’evoluzione di Darwin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La distribuzione della vita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25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Il destino della vita nell’universo.</a:t>
            </a:r>
          </a:p>
        </p:txBody>
      </p:sp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5675" y="6096000"/>
            <a:ext cx="56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83058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kumimoji="1" lang="it-IT" sz="4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I sette cieli di Dante</a:t>
            </a:r>
            <a:endParaRPr kumimoji="1" lang="en-US" sz="41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2" charset="0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228600" y="3962400"/>
            <a:ext cx="73914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1" lang="it-IT" sz="360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“</a:t>
            </a:r>
            <a:r>
              <a:rPr kumimoji="1" lang="it-IT" sz="310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Col viso ritornai per tutte quante </a:t>
            </a:r>
            <a:r>
              <a:rPr kumimoji="1" lang="en-US" sz="310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le sette spere, e vidi questo globo tal, ch’io sorrisi del suo vil sembiante”</a:t>
            </a:r>
          </a:p>
          <a:p>
            <a:pPr>
              <a:defRPr/>
            </a:pPr>
            <a:endParaRPr kumimoji="1" lang="en-US" sz="3100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2" charset="0"/>
            </a:endParaRPr>
          </a:p>
          <a:p>
            <a:pPr algn="r">
              <a:defRPr/>
            </a:pPr>
            <a:r>
              <a:rPr kumimoji="1" lang="en-US" sz="2000" b="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Paradiso, Canto XXII, 133-135.</a:t>
            </a:r>
          </a:p>
        </p:txBody>
      </p:sp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7438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build="p" autoUpdateAnimBg="0"/>
      <p:bldP spid="10752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2"/>
          <p:cNvPicPr>
            <a:picLocks noChangeAspect="1" noChangeArrowheads="1"/>
          </p:cNvPicPr>
          <p:nvPr/>
        </p:nvPicPr>
        <p:blipFill>
          <a:blip r:embed="rId3"/>
          <a:srcRect b="4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6"/>
          <p:cNvSpPr>
            <a:spLocks noChangeArrowheads="1"/>
          </p:cNvSpPr>
          <p:nvPr/>
        </p:nvSpPr>
        <p:spPr bwMode="auto">
          <a:xfrm>
            <a:off x="381000" y="44196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s-ES_tradnl" sz="2000">
              <a:solidFill>
                <a:srgbClr val="FFFF00"/>
              </a:solidFill>
            </a:endParaRPr>
          </a:p>
        </p:txBody>
      </p:sp>
      <p:pic>
        <p:nvPicPr>
          <p:cNvPr id="7271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86800" y="6243638"/>
            <a:ext cx="454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1" name="Rectangle 11"/>
          <p:cNvSpPr>
            <a:spLocks noChangeArrowheads="1"/>
          </p:cNvSpPr>
          <p:nvPr/>
        </p:nvSpPr>
        <p:spPr bwMode="auto">
          <a:xfrm>
            <a:off x="0" y="64611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s-ES_tradnl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</a:endParaRPr>
          </a:p>
        </p:txBody>
      </p:sp>
      <p:sp>
        <p:nvSpPr>
          <p:cNvPr id="72713" name="Rectangle 12"/>
          <p:cNvSpPr>
            <a:spLocks noChangeArrowheads="1"/>
          </p:cNvSpPr>
          <p:nvPr/>
        </p:nvSpPr>
        <p:spPr bwMode="auto">
          <a:xfrm>
            <a:off x="-1411288" y="4397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s-ES_tradnl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457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b="0" dirty="0" err="1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Immagini</a:t>
            </a:r>
            <a:r>
              <a:rPr lang="es-ES_tradnl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 del  Sistema Solare</a:t>
            </a:r>
            <a:r>
              <a:rPr lang="es-ES_tradnl" sz="2800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/>
            </a:r>
            <a:br>
              <a:rPr lang="es-ES_tradnl" sz="2800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</a:br>
            <a:r>
              <a:rPr lang="es-ES_tradnl" sz="1600" b="0" dirty="0" err="1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Voyagers</a:t>
            </a:r>
            <a:r>
              <a:rPr lang="es-ES_tradnl" sz="1600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 e Galileo, </a:t>
            </a:r>
            <a:r>
              <a:rPr lang="es-ES_tradnl" sz="1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1" charset="0"/>
              </a:rPr>
              <a:t>NASA, 1977-1989</a:t>
            </a:r>
          </a:p>
          <a:p>
            <a:endParaRPr lang="it-IT" b="0" dirty="0">
              <a:solidFill>
                <a:srgbClr val="FFFFFF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 flipV="1">
            <a:off x="1600200" y="5562600"/>
            <a:ext cx="6096000" cy="10668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sz="4300" dirty="0" smtClean="0"/>
              <a:t>Un </a:t>
            </a:r>
            <a:r>
              <a:rPr lang="en-US" sz="4300" dirty="0" err="1" smtClean="0"/>
              <a:t>anniversario</a:t>
            </a:r>
            <a:r>
              <a:rPr lang="en-US" sz="4300" dirty="0" smtClean="0"/>
              <a:t> </a:t>
            </a:r>
            <a:r>
              <a:rPr lang="en-US" sz="4300" dirty="0" err="1" smtClean="0"/>
              <a:t>singolare</a:t>
            </a:r>
            <a:r>
              <a:rPr lang="en-US" sz="4300" dirty="0" smtClean="0"/>
              <a:t>:</a:t>
            </a:r>
            <a:br>
              <a:rPr lang="en-US" sz="4300" dirty="0" smtClean="0"/>
            </a:br>
            <a:r>
              <a:rPr lang="en-US" sz="4300" dirty="0" smtClean="0"/>
              <a:t>1859-2009</a:t>
            </a:r>
            <a:endParaRPr lang="en-US" sz="4300" dirty="0"/>
          </a:p>
        </p:txBody>
      </p:sp>
      <p:pic>
        <p:nvPicPr>
          <p:cNvPr id="4" name="Picture 3" descr="originSpecie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371600"/>
            <a:ext cx="66294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ea typeface="+mj-ea"/>
              <a:cs typeface="+mj-cs"/>
            </a:endParaRP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6068" t="12489" r="17925" b="13154"/>
          <a:stretch>
            <a:fillRect/>
          </a:stretch>
        </p:blipFill>
        <p:spPr>
          <a:xfrm>
            <a:off x="-152399" y="-114299"/>
            <a:ext cx="9296400" cy="6972299"/>
          </a:xfrm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152400" y="152400"/>
            <a:ext cx="8686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200" dirty="0" err="1" smtClean="0">
                <a:solidFill>
                  <a:schemeClr val="tx1"/>
                </a:solidFill>
              </a:rPr>
              <a:t>Europa</a:t>
            </a:r>
            <a:r>
              <a:rPr lang="en-US" sz="4200" dirty="0" smtClean="0">
                <a:solidFill>
                  <a:schemeClr val="tx1"/>
                </a:solidFill>
              </a:rPr>
              <a:t>: </a:t>
            </a:r>
            <a:r>
              <a:rPr lang="en-US" sz="4200" dirty="0" err="1" smtClean="0">
                <a:solidFill>
                  <a:schemeClr val="tx1"/>
                </a:solidFill>
              </a:rPr>
              <a:t>luna</a:t>
            </a:r>
            <a:r>
              <a:rPr lang="en-US" sz="4200" dirty="0" smtClean="0">
                <a:solidFill>
                  <a:schemeClr val="tx1"/>
                </a:solidFill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</a:rPr>
              <a:t>di</a:t>
            </a:r>
            <a:r>
              <a:rPr lang="en-US" sz="4200" dirty="0" smtClean="0">
                <a:solidFill>
                  <a:schemeClr val="tx1"/>
                </a:solidFill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</a:rPr>
              <a:t>Giove</a:t>
            </a:r>
            <a:endParaRPr lang="en-US" sz="4200" dirty="0">
              <a:solidFill>
                <a:schemeClr val="tx1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5486400"/>
            <a:ext cx="12192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Europa ocean.jpg"/>
          <p:cNvPicPr>
            <a:picLocks noChangeAspect="1"/>
          </p:cNvPicPr>
          <p:nvPr/>
        </p:nvPicPr>
        <p:blipFill>
          <a:blip r:embed="rId4"/>
          <a:srcRect t="14966" b="19727"/>
          <a:stretch>
            <a:fillRect/>
          </a:stretch>
        </p:blipFill>
        <p:spPr>
          <a:xfrm>
            <a:off x="15875" y="1295400"/>
            <a:ext cx="9128125" cy="381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53000" y="838200"/>
            <a:ext cx="3093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 err="1" smtClean="0">
                <a:solidFill>
                  <a:schemeClr val="tx1"/>
                </a:solidFill>
              </a:rPr>
              <a:t>Superficie di ghiaccio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5105400"/>
            <a:ext cx="262768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dirty="0" err="1" smtClean="0">
                <a:solidFill>
                  <a:srgbClr val="FF1741"/>
                </a:solidFill>
              </a:rPr>
              <a:t>oceano liquido</a:t>
            </a:r>
            <a:endParaRPr lang="en-US" sz="2700" dirty="0">
              <a:solidFill>
                <a:srgbClr val="FF174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5105400"/>
            <a:ext cx="937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 err="1" smtClean="0">
                <a:solidFill>
                  <a:schemeClr val="tx1"/>
                </a:solidFill>
              </a:rPr>
              <a:t>rocce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5600" y="5105400"/>
            <a:ext cx="2203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 err="1" smtClean="0">
                <a:solidFill>
                  <a:schemeClr val="tx1"/>
                </a:solidFill>
              </a:rPr>
              <a:t>stratto d’acqua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9200" y="838200"/>
            <a:ext cx="2613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 err="1" smtClean="0">
                <a:solidFill>
                  <a:schemeClr val="tx1"/>
                </a:solidFill>
              </a:rPr>
              <a:t>nocciolo metallico</a:t>
            </a:r>
            <a:endParaRPr 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uropa.jpg"/>
          <p:cNvPicPr>
            <a:picLocks noChangeAspect="1"/>
          </p:cNvPicPr>
          <p:nvPr/>
        </p:nvPicPr>
        <p:blipFill>
          <a:blip r:embed="rId3"/>
          <a:srcRect t="8311" b="16886"/>
          <a:stretch>
            <a:fillRect/>
          </a:stretch>
        </p:blipFill>
        <p:spPr>
          <a:xfrm>
            <a:off x="-152400" y="0"/>
            <a:ext cx="92964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02906">
            <a:off x="3227411" y="2797129"/>
            <a:ext cx="370646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" y="304800"/>
            <a:ext cx="8763000" cy="712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Clr>
                <a:srgbClr val="FF1741"/>
              </a:buClr>
              <a:buFont typeface="Wingdings" pitchFamily="-112" charset="2"/>
              <a:buNone/>
              <a:defRPr/>
            </a:pPr>
            <a:r>
              <a:rPr lang="en-GB" sz="4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C’è</a:t>
            </a:r>
            <a:r>
              <a:rPr lang="en-GB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 vita </a:t>
            </a:r>
            <a:r>
              <a:rPr lang="en-GB" sz="4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su</a:t>
            </a:r>
            <a:r>
              <a:rPr lang="en-GB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 </a:t>
            </a:r>
            <a:r>
              <a:rPr lang="en-GB" sz="4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Europa</a:t>
            </a:r>
            <a:r>
              <a:rPr lang="en-GB" sz="4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?</a:t>
            </a:r>
            <a:endParaRPr lang="en-GB" sz="4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6400800"/>
            <a:ext cx="45720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pitchFamily="-111" charset="-128"/>
                <a:cs typeface="ＭＳ Ｐゴシック" pitchFamily="-111" charset="-128"/>
              </a:rPr>
              <a:t>Credit: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pitchFamily="-111" charset="-128"/>
                <a:cs typeface="ＭＳ Ｐゴシック" pitchFamily="-111" charset="-128"/>
              </a:rPr>
              <a:t>McCord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pitchFamily="-111" charset="-128"/>
                <a:cs typeface="ＭＳ Ｐゴシック" pitchFamily="-111" charset="-128"/>
              </a:rPr>
              <a:t>et al,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pitchFamily="-111" charset="-128"/>
                <a:cs typeface="ＭＳ Ｐゴシック" pitchFamily="-111" charset="-128"/>
              </a:rPr>
              <a:t> Science 280 (1998), 1242</a:t>
            </a:r>
            <a:endParaRPr lang="es-ES_tradnl" sz="1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75781" name="Picture 13" descr="NIMSarea.png"/>
          <p:cNvPicPr>
            <a:picLocks noChangeAspect="1"/>
          </p:cNvPicPr>
          <p:nvPr/>
        </p:nvPicPr>
        <p:blipFill>
          <a:blip r:embed="rId2"/>
          <a:srcRect l="3896" t="10715" r="20129" b="7857"/>
          <a:stretch>
            <a:fillRect/>
          </a:stretch>
        </p:blipFill>
        <p:spPr bwMode="auto">
          <a:xfrm>
            <a:off x="4953000" y="2209800"/>
            <a:ext cx="2971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2667000" y="3276600"/>
            <a:ext cx="3352800" cy="447675"/>
          </a:xfrm>
          <a:prstGeom prst="rightArrow">
            <a:avLst>
              <a:gd name="adj1" fmla="val 10352"/>
              <a:gd name="adj2" fmla="val 56738"/>
            </a:avLst>
          </a:pr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19050">
            <a:solidFill>
              <a:srgbClr val="4A7EBB"/>
            </a:solidFill>
            <a:miter lim="800000"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438400"/>
            <a:ext cx="2818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Macchie</a:t>
            </a:r>
            <a:r>
              <a:rPr lang="en-GB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 </a:t>
            </a:r>
            <a:r>
              <a:rPr lang="en-GB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misteriose</a:t>
            </a:r>
            <a:r>
              <a:rPr lang="en-GB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 </a:t>
            </a:r>
          </a:p>
          <a:p>
            <a:pPr algn="ctr"/>
            <a:r>
              <a:rPr lang="en-GB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sulla</a:t>
            </a:r>
            <a:r>
              <a:rPr lang="en-GB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 </a:t>
            </a:r>
            <a:r>
              <a:rPr lang="en-GB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superficie</a:t>
            </a:r>
            <a:r>
              <a:rPr lang="en-GB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 </a:t>
            </a:r>
            <a:endParaRPr lang="it-IT" b="0" dirty="0">
              <a:solidFill>
                <a:srgbClr val="FFFFFF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pic>
        <p:nvPicPr>
          <p:cNvPr id="36872" name="Picture 17" descr="Picture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438400"/>
            <a:ext cx="14144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11"/>
          <p:cNvSpPr>
            <a:spLocks noChangeShapeType="1"/>
          </p:cNvSpPr>
          <p:nvPr/>
        </p:nvSpPr>
        <p:spPr bwMode="auto">
          <a:xfrm flipH="1">
            <a:off x="4114800" y="1905000"/>
            <a:ext cx="2270125" cy="17526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pic>
        <p:nvPicPr>
          <p:cNvPr id="38920" name="Picture 17" descr="Picture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438400"/>
            <a:ext cx="14144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11"/>
          <p:cNvSpPr>
            <a:spLocks noChangeShapeType="1"/>
          </p:cNvSpPr>
          <p:nvPr/>
        </p:nvSpPr>
        <p:spPr bwMode="auto">
          <a:xfrm flipH="1">
            <a:off x="4114800" y="1905000"/>
            <a:ext cx="2270125" cy="17526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38922" name="Picture 12" descr="ArcheanScene1"/>
          <p:cNvPicPr>
            <a:picLocks noChangeAspect="1" noChangeArrowheads="1"/>
          </p:cNvPicPr>
          <p:nvPr/>
        </p:nvPicPr>
        <p:blipFill>
          <a:blip r:embed="rId6"/>
          <a:srcRect b="12305"/>
          <a:stretch>
            <a:fillRect/>
          </a:stretch>
        </p:blipFill>
        <p:spPr bwMode="auto">
          <a:xfrm>
            <a:off x="1219200" y="3733800"/>
            <a:ext cx="2438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11"/>
          <p:cNvSpPr>
            <a:spLocks noChangeShapeType="1"/>
          </p:cNvSpPr>
          <p:nvPr/>
        </p:nvSpPr>
        <p:spPr bwMode="auto">
          <a:xfrm flipH="1">
            <a:off x="1828800" y="3733800"/>
            <a:ext cx="2117725" cy="18288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pic>
        <p:nvPicPr>
          <p:cNvPr id="49160" name="Picture 17" descr="Picture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438400"/>
            <a:ext cx="14144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12" descr="ArcheanScene1"/>
          <p:cNvPicPr>
            <a:picLocks noChangeAspect="1" noChangeArrowheads="1"/>
          </p:cNvPicPr>
          <p:nvPr/>
        </p:nvPicPr>
        <p:blipFill>
          <a:blip r:embed="rId6"/>
          <a:srcRect b="12305"/>
          <a:stretch>
            <a:fillRect/>
          </a:stretch>
        </p:blipFill>
        <p:spPr bwMode="auto">
          <a:xfrm>
            <a:off x="1219200" y="3733800"/>
            <a:ext cx="2438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2"/>
          <p:cNvSpPr>
            <a:spLocks noChangeShapeType="1"/>
          </p:cNvSpPr>
          <p:nvPr/>
        </p:nvSpPr>
        <p:spPr bwMode="auto">
          <a:xfrm flipV="1">
            <a:off x="1844675" y="3429000"/>
            <a:ext cx="2193925" cy="20574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pic>
        <p:nvPicPr>
          <p:cNvPr id="51208" name="Picture 17" descr="Picture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438400"/>
            <a:ext cx="14144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12" descr="ArcheanScene1"/>
          <p:cNvPicPr>
            <a:picLocks noChangeAspect="1" noChangeArrowheads="1"/>
          </p:cNvPicPr>
          <p:nvPr/>
        </p:nvPicPr>
        <p:blipFill>
          <a:blip r:embed="rId6"/>
          <a:srcRect b="12305"/>
          <a:stretch>
            <a:fillRect/>
          </a:stretch>
        </p:blipFill>
        <p:spPr bwMode="auto">
          <a:xfrm>
            <a:off x="1219200" y="3733800"/>
            <a:ext cx="2438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6" descr="Europa1"/>
          <p:cNvPicPr>
            <a:picLocks noChangeAspect="1"/>
          </p:cNvPicPr>
          <p:nvPr/>
        </p:nvPicPr>
        <p:blipFill>
          <a:blip r:embed="rId7"/>
          <a:srcRect b="47774"/>
          <a:stretch>
            <a:fillRect/>
          </a:stretch>
        </p:blipFill>
        <p:spPr bwMode="auto">
          <a:xfrm>
            <a:off x="6837363" y="5943600"/>
            <a:ext cx="2306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2"/>
          <p:cNvSpPr>
            <a:spLocks noChangeShapeType="1"/>
          </p:cNvSpPr>
          <p:nvPr/>
        </p:nvSpPr>
        <p:spPr bwMode="auto">
          <a:xfrm flipV="1">
            <a:off x="1844675" y="3429000"/>
            <a:ext cx="2193925" cy="20574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>
            <a:off x="4343400" y="3657600"/>
            <a:ext cx="3733800" cy="27432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2825" y="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pic>
        <p:nvPicPr>
          <p:cNvPr id="53256" name="Picture 17" descr="Picture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438400"/>
            <a:ext cx="14144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12" descr="ArcheanScene1"/>
          <p:cNvPicPr>
            <a:picLocks noChangeAspect="1" noChangeArrowheads="1"/>
          </p:cNvPicPr>
          <p:nvPr/>
        </p:nvPicPr>
        <p:blipFill>
          <a:blip r:embed="rId6"/>
          <a:srcRect b="12305"/>
          <a:stretch>
            <a:fillRect/>
          </a:stretch>
        </p:blipFill>
        <p:spPr bwMode="auto">
          <a:xfrm>
            <a:off x="1219200" y="3733800"/>
            <a:ext cx="2438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16" descr="Europa1"/>
          <p:cNvPicPr>
            <a:picLocks noChangeAspect="1"/>
          </p:cNvPicPr>
          <p:nvPr/>
        </p:nvPicPr>
        <p:blipFill>
          <a:blip r:embed="rId7"/>
          <a:srcRect b="47774"/>
          <a:stretch>
            <a:fillRect/>
          </a:stretch>
        </p:blipFill>
        <p:spPr bwMode="auto">
          <a:xfrm>
            <a:off x="6837363" y="5943600"/>
            <a:ext cx="2306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2"/>
          <p:cNvSpPr>
            <a:spLocks noChangeShapeType="1"/>
          </p:cNvSpPr>
          <p:nvPr/>
        </p:nvSpPr>
        <p:spPr bwMode="auto">
          <a:xfrm flipV="1">
            <a:off x="1844675" y="3429000"/>
            <a:ext cx="2193925" cy="20574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>
            <a:off x="4191000" y="3429000"/>
            <a:ext cx="3886200" cy="29718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53261" name="Picture 17" descr="PenetratorImage copy.png"/>
          <p:cNvPicPr>
            <a:picLocks noChangeAspect="1"/>
          </p:cNvPicPr>
          <p:nvPr/>
        </p:nvPicPr>
        <p:blipFill>
          <a:blip r:embed="rId8"/>
          <a:srcRect l="24509" t="47032" r="8095" b="30836"/>
          <a:stretch>
            <a:fillRect/>
          </a:stretch>
        </p:blipFill>
        <p:spPr bwMode="auto">
          <a:xfrm>
            <a:off x="7467600" y="6553200"/>
            <a:ext cx="1258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2825" y="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9" name="Rectangle 3"/>
          <p:cNvSpPr>
            <a:spLocks noGrp="1" noRot="1" noChangeArrowheads="1"/>
          </p:cNvSpPr>
          <p:nvPr>
            <p:ph sz="half" idx="2"/>
          </p:nvPr>
        </p:nvSpPr>
        <p:spPr>
          <a:xfrm>
            <a:off x="7696200" y="5486400"/>
            <a:ext cx="914400" cy="536575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endParaRPr lang="es-ES_tradnl" sz="2800">
              <a:ea typeface="+mn-ea"/>
              <a:cs typeface="+mn-cs"/>
            </a:endParaRPr>
          </a:p>
          <a:p>
            <a:pPr eaLnBrk="1" hangingPunct="1">
              <a:buFont typeface="Wingdings" charset="2"/>
              <a:buNone/>
              <a:defRPr/>
            </a:pPr>
            <a:endParaRPr lang="es-ES_tradnl" sz="2800">
              <a:ea typeface="+mn-ea"/>
              <a:cs typeface="+mn-cs"/>
            </a:endParaRPr>
          </a:p>
        </p:txBody>
      </p:sp>
      <p:sp>
        <p:nvSpPr>
          <p:cNvPr id="78851" name="Rectangle 16"/>
          <p:cNvSpPr>
            <a:spLocks noChangeArrowheads="1"/>
          </p:cNvSpPr>
          <p:nvPr/>
        </p:nvSpPr>
        <p:spPr bwMode="auto">
          <a:xfrm>
            <a:off x="5257800" y="2971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78852" name="Picture 14" descr="PenetratorImage copy.png"/>
          <p:cNvPicPr>
            <a:picLocks noChangeAspect="1"/>
          </p:cNvPicPr>
          <p:nvPr/>
        </p:nvPicPr>
        <p:blipFill>
          <a:blip r:embed="rId3"/>
          <a:srcRect r="4778" b="32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Credit: </a:t>
            </a:r>
          </a:p>
          <a:p>
            <a:pPr>
              <a:defRPr/>
            </a:pPr>
            <a:r>
              <a:rPr lang="en-US" sz="15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British Consortium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sz="4300" dirty="0" smtClean="0"/>
              <a:t>Un </a:t>
            </a:r>
            <a:r>
              <a:rPr lang="en-US" sz="4300" dirty="0" err="1" smtClean="0"/>
              <a:t>anniversario</a:t>
            </a:r>
            <a:r>
              <a:rPr lang="en-US" sz="4300" dirty="0" smtClean="0"/>
              <a:t> </a:t>
            </a:r>
            <a:r>
              <a:rPr lang="en-US" sz="4300" dirty="0" err="1" smtClean="0"/>
              <a:t>singolare</a:t>
            </a:r>
            <a:r>
              <a:rPr lang="en-US" sz="4300" dirty="0" smtClean="0"/>
              <a:t>:</a:t>
            </a:r>
            <a:br>
              <a:rPr lang="en-US" sz="4300" dirty="0" smtClean="0"/>
            </a:br>
            <a:r>
              <a:rPr lang="en-US" sz="4300" dirty="0" smtClean="0"/>
              <a:t>1859-2009</a:t>
            </a:r>
            <a:endParaRPr lang="en-US" sz="4300" dirty="0"/>
          </a:p>
        </p:txBody>
      </p:sp>
      <p:pic>
        <p:nvPicPr>
          <p:cNvPr id="4" name="Picture 3" descr="originSpecie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70024"/>
            <a:ext cx="66294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originSpecies"/>
          <p:cNvPicPr/>
          <p:nvPr/>
        </p:nvPicPr>
        <p:blipFill>
          <a:blip r:embed="rId2"/>
          <a:srcRect l="56172" t="70006" r="9195" b="10209"/>
          <a:stretch>
            <a:fillRect/>
          </a:stretch>
        </p:blipFill>
        <p:spPr bwMode="auto">
          <a:xfrm>
            <a:off x="4648200" y="4876800"/>
            <a:ext cx="3200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6477000" y="3886200"/>
            <a:ext cx="2057400" cy="19050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6.png"/>
          <p:cNvPicPr>
            <a:picLocks noChangeAspect="1"/>
          </p:cNvPicPr>
          <p:nvPr/>
        </p:nvPicPr>
        <p:blipFill>
          <a:blip r:embed="rId2"/>
          <a:srcRect l="9091" r="19697"/>
          <a:stretch>
            <a:fillRect/>
          </a:stretch>
        </p:blipFill>
        <p:spPr>
          <a:xfrm>
            <a:off x="0" y="2134681"/>
            <a:ext cx="4745756" cy="4723319"/>
          </a:xfrm>
          <a:prstGeom prst="rect">
            <a:avLst/>
          </a:prstGeom>
        </p:spPr>
      </p:pic>
      <p:pic>
        <p:nvPicPr>
          <p:cNvPr id="6" name="Picture 5" descr="Picture 7.png"/>
          <p:cNvPicPr>
            <a:picLocks noChangeAspect="1"/>
          </p:cNvPicPr>
          <p:nvPr/>
        </p:nvPicPr>
        <p:blipFill>
          <a:blip r:embed="rId3"/>
          <a:srcRect l="8652" r="15206"/>
          <a:stretch>
            <a:fillRect/>
          </a:stretch>
        </p:blipFill>
        <p:spPr>
          <a:xfrm>
            <a:off x="4721156" y="2133600"/>
            <a:ext cx="4422844" cy="472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533400"/>
            <a:ext cx="7924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300" dirty="0" smtClean="0">
                <a:solidFill>
                  <a:schemeClr val="tx1"/>
                </a:solidFill>
                <a:ea typeface="ＭＳ Ｐゴシック" pitchFamily="-112" charset="-128"/>
                <a:cs typeface="ＭＳ Ｐゴシック" pitchFamily="-112" charset="-128"/>
              </a:rPr>
              <a:t>Penetratori per l’esplorazione </a:t>
            </a:r>
          </a:p>
          <a:p>
            <a:pPr algn="ctr"/>
            <a:r>
              <a:rPr lang="it-IT" sz="3300" dirty="0" smtClean="0">
                <a:solidFill>
                  <a:schemeClr val="tx1"/>
                </a:solidFill>
                <a:ea typeface="ＭＳ Ｐゴシック" pitchFamily="-112" charset="-128"/>
                <a:cs typeface="ＭＳ Ｐゴシック" pitchFamily="-112" charset="-128"/>
              </a:rPr>
              <a:t>della Luna ed Europa</a:t>
            </a:r>
            <a:endParaRPr lang="en-US" sz="3300">
              <a:solidFill>
                <a:schemeClr val="tx1"/>
              </a:solidFill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3733800" y="2057400"/>
            <a:ext cx="1066800" cy="447675"/>
          </a:xfrm>
          <a:prstGeom prst="rightArrow">
            <a:avLst>
              <a:gd name="adj1" fmla="val 18178"/>
              <a:gd name="adj2" fmla="val 56738"/>
            </a:avLst>
          </a:pr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19050">
            <a:solidFill>
              <a:srgbClr val="4A7EBB"/>
            </a:solidFill>
            <a:miter lim="800000"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3" name="Picture 12" descr="Picture 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133600"/>
            <a:ext cx="41148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place2.jpg"/>
          <p:cNvPicPr>
            <a:picLocks noChangeAspect="1"/>
          </p:cNvPicPr>
          <p:nvPr/>
        </p:nvPicPr>
        <p:blipFill>
          <a:blip r:embed="rId2"/>
          <a:srcRect t="12015" r="2439" b="22186"/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038600"/>
            <a:ext cx="4033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 primi passi verso Europa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La Missione Laplace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place2.jpg"/>
          <p:cNvPicPr>
            <a:picLocks noChangeAspect="1"/>
          </p:cNvPicPr>
          <p:nvPr/>
        </p:nvPicPr>
        <p:blipFill>
          <a:blip r:embed="rId2"/>
          <a:srcRect t="13445" r="2439" b="2218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icture 4.png"/>
          <p:cNvPicPr>
            <a:picLocks noChangeAspect="1"/>
          </p:cNvPicPr>
          <p:nvPr/>
        </p:nvPicPr>
        <p:blipFill>
          <a:blip r:embed="rId3"/>
          <a:srcRect l="990" r="8911"/>
          <a:stretch>
            <a:fillRect/>
          </a:stretch>
        </p:blipFill>
        <p:spPr>
          <a:xfrm>
            <a:off x="1752600" y="0"/>
            <a:ext cx="6934200" cy="2250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28600" y="838200"/>
            <a:ext cx="1524000" cy="447675"/>
          </a:xfrm>
          <a:prstGeom prst="rightArrow">
            <a:avLst>
              <a:gd name="adj1" fmla="val 18178"/>
              <a:gd name="adj2" fmla="val 56738"/>
            </a:avLst>
          </a:pr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19050">
            <a:solidFill>
              <a:srgbClr val="4A7EBB"/>
            </a:solidFill>
            <a:miter lim="800000"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5" descr="Picture 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914400"/>
            <a:ext cx="3810000" cy="304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1" descr="EJSM"/>
          <p:cNvPicPr>
            <a:picLocks noChangeAspect="1" noChangeArrowheads="1"/>
          </p:cNvPicPr>
          <p:nvPr/>
        </p:nvPicPr>
        <p:blipFill>
          <a:blip r:embed="rId3"/>
          <a:srcRect r="2110" b="49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76200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Una collaborazione mondiale: 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ESA, NASA, Roskosmos, JAXA</a:t>
            </a:r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5800" y="1524000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 missione Europa Sistema di Jove 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(EJSM, 2020)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Cos’è l’astrobiologia?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8686800" cy="4267200"/>
          </a:xfrm>
        </p:spPr>
        <p:txBody>
          <a:bodyPr/>
          <a:lstStyle/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/>
              <a:t>L’origine della</a:t>
            </a:r>
            <a:r>
              <a:rPr lang="it-IT" sz="2500" dirty="0" smtClean="0"/>
              <a:t> radice dell’albero della vita,</a:t>
            </a:r>
            <a:endParaRPr lang="it-IT" sz="2500" dirty="0"/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L’evoluzione di Darwin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3300" b="1" dirty="0">
                <a:solidFill>
                  <a:srgbClr val="FFFF00"/>
                </a:solidFill>
              </a:rPr>
              <a:t>La distribuzione della vita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25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Il destino della vita nell’universo.</a:t>
            </a:r>
          </a:p>
        </p:txBody>
      </p:sp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5675" y="6096000"/>
            <a:ext cx="56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oplan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0"/>
            <a:ext cx="5511800" cy="863600"/>
          </a:xfrm>
          <a:prstGeom prst="rect">
            <a:avLst/>
          </a:prstGeom>
        </p:spPr>
      </p:pic>
      <p:sp>
        <p:nvSpPr>
          <p:cNvPr id="5" name="Line 11"/>
          <p:cNvSpPr>
            <a:spLocks noChangeShapeType="1"/>
          </p:cNvSpPr>
          <p:nvPr/>
        </p:nvSpPr>
        <p:spPr bwMode="auto">
          <a:xfrm flipH="1" flipV="1">
            <a:off x="5257800" y="4419600"/>
            <a:ext cx="685800" cy="19812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Cos’è l’astrobiologia?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8534400" cy="4267200"/>
          </a:xfrm>
        </p:spPr>
        <p:txBody>
          <a:bodyPr/>
          <a:lstStyle/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/>
              <a:t>L’origine della</a:t>
            </a:r>
            <a:r>
              <a:rPr lang="it-IT" sz="2500" dirty="0" smtClean="0"/>
              <a:t> radice dell’albero della vita,</a:t>
            </a:r>
            <a:endParaRPr lang="it-IT" sz="2500" dirty="0"/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L’evoluzione di Darwin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/>
              <a:t>La distribuzione della vita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25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3700" b="1" dirty="0">
                <a:solidFill>
                  <a:srgbClr val="FFFF00"/>
                </a:solidFill>
              </a:rPr>
              <a:t>Il destino della vita nell’universo.</a:t>
            </a:r>
          </a:p>
        </p:txBody>
      </p:sp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5675" y="6096000"/>
            <a:ext cx="56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s_02.jpg"/>
          <p:cNvPicPr>
            <a:picLocks noChangeAspect="1"/>
          </p:cNvPicPr>
          <p:nvPr/>
        </p:nvPicPr>
        <p:blipFill>
          <a:blip r:embed="rId2"/>
          <a:srcRect t="22446" r="826" b="181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1981200" y="1828800"/>
            <a:ext cx="4519862" cy="343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152400"/>
            <a:ext cx="90678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Per conoscere noi stessi non possiamo ancora fare un confronto con altri essere intelligenti </a:t>
            </a:r>
            <a:endParaRPr lang="it-IT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5410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150 anni dopo “L’origine delle Specie”, siamo ancora soli noi per decidere !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3"/>
          <a:srcRect b="194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6172200" y="48006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kumimoji="1"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-111" charset="0"/>
              </a:rPr>
              <a:t>Paramecium</a:t>
            </a:r>
            <a:endParaRPr kumimoji="1" lang="en-US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11" charset="0"/>
            </a:endParaRPr>
          </a:p>
          <a:p>
            <a:pPr algn="ctr">
              <a:defRPr/>
            </a:pPr>
            <a:r>
              <a:rPr kumimoji="1"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-111" charset="0"/>
              </a:rPr>
              <a:t>(protozoa)</a:t>
            </a:r>
            <a:endParaRPr kumimoji="1" lang="it-IT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11" charset="0"/>
            </a:endParaRPr>
          </a:p>
        </p:txBody>
      </p:sp>
      <p:sp>
        <p:nvSpPr>
          <p:cNvPr id="534535" name="Rectangle 7"/>
          <p:cNvSpPr>
            <a:spLocks noChangeArrowheads="1"/>
          </p:cNvSpPr>
          <p:nvPr/>
        </p:nvSpPr>
        <p:spPr bwMode="auto">
          <a:xfrm>
            <a:off x="152400" y="5029200"/>
            <a:ext cx="24384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>
                <a:srgbClr val="FF1741"/>
              </a:buClr>
              <a:buSzPct val="120000"/>
              <a:defRPr/>
            </a:pPr>
            <a:r>
              <a:rPr kumimoji="1" lang="en-US" sz="1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Nei protozi ci sono meccanismi come quelli nelle cellule dei cervelli responsabili per i movimenti </a:t>
            </a:r>
            <a:endParaRPr kumimoji="1" lang="en-US" sz="3400" b="0">
              <a:solidFill>
                <a:srgbClr val="FFFF1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76200" y="0"/>
            <a:ext cx="9088438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s-ES_tradnl" sz="4900" dirty="0" err="1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Fisiologia</a:t>
            </a:r>
            <a:r>
              <a:rPr lang="es-ES_tradnl" sz="4900" dirty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 </a:t>
            </a:r>
            <a:r>
              <a:rPr lang="es-ES_tradnl" sz="4900" dirty="0" err="1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dei</a:t>
            </a:r>
            <a:r>
              <a:rPr lang="es-ES_tradnl" sz="4900" dirty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 </a:t>
            </a:r>
            <a:r>
              <a:rPr lang="es-ES_tradnl" sz="4900" dirty="0" err="1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microorganismi</a:t>
            </a:r>
            <a:endParaRPr lang="en-US" sz="49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</a:endParaRP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/>
          <a:srcRect t="7796" b="19489"/>
          <a:stretch>
            <a:fillRect/>
          </a:stretch>
        </p:blipFill>
        <p:spPr bwMode="auto">
          <a:xfrm>
            <a:off x="0" y="-249238"/>
            <a:ext cx="9144000" cy="710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4572000" y="1676400"/>
            <a:ext cx="266650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kumimoji="1" lang="en-US" sz="2600" b="0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Aglantha</a:t>
            </a:r>
            <a:r>
              <a:rPr kumimoji="1" lang="en-US" sz="2600" b="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kumimoji="1" lang="en-US" sz="2600" b="0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digitale</a:t>
            </a:r>
            <a:endParaRPr kumimoji="1" lang="en-US" sz="2600" b="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>
              <a:defRPr/>
            </a:pPr>
            <a:endParaRPr kumimoji="1" lang="es-ES_tradnl" sz="2600" b="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33509" name="Rectangle 5"/>
          <p:cNvSpPr>
            <a:spLocks noChangeArrowheads="1"/>
          </p:cNvSpPr>
          <p:nvPr/>
        </p:nvSpPr>
        <p:spPr bwMode="auto">
          <a:xfrm>
            <a:off x="0" y="5791200"/>
            <a:ext cx="38862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Clr>
                <a:srgbClr val="FF1741"/>
              </a:buClr>
              <a:buSzPct val="120000"/>
              <a:defRPr/>
            </a:pPr>
            <a:r>
              <a:rPr kumimoji="1" lang="en-US" sz="19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rPr>
              <a:t>Anche le</a:t>
            </a:r>
            <a:r>
              <a:rPr kumimoji="1" lang="en-US" sz="19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kumimoji="1" lang="en-US" sz="19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meduse</a:t>
            </a:r>
            <a:r>
              <a:rPr kumimoji="1" lang="en-US" sz="19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kumimoji="1" lang="en-US" sz="19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hanno</a:t>
            </a:r>
            <a:r>
              <a:rPr kumimoji="1" lang="en-US" sz="19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kumimoji="1" lang="en-US" sz="19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meccanismi simili a quelli nelle cellule dei cervelli </a:t>
            </a:r>
            <a:endParaRPr kumimoji="1" lang="en-US" sz="19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0902" name="Rectangle 8"/>
          <p:cNvSpPr>
            <a:spLocks noChangeArrowheads="1"/>
          </p:cNvSpPr>
          <p:nvPr/>
        </p:nvSpPr>
        <p:spPr bwMode="auto">
          <a:xfrm>
            <a:off x="381000" y="304800"/>
            <a:ext cx="835501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1" lang="es-ES_tradnl" sz="4900" dirty="0" err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Fisiologia</a:t>
            </a:r>
            <a:r>
              <a:rPr kumimoji="1" lang="es-ES_tradnl" sz="49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 </a:t>
            </a:r>
            <a:r>
              <a:rPr kumimoji="1" lang="es-ES_tradnl" sz="4900" dirty="0" err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degli</a:t>
            </a:r>
            <a:r>
              <a:rPr kumimoji="1" lang="es-ES_tradnl" sz="49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 </a:t>
            </a:r>
            <a:r>
              <a:rPr kumimoji="1" lang="es-ES_tradnl" sz="4900" dirty="0" err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invertebrati</a:t>
            </a:r>
            <a:endParaRPr lang="en-US" sz="49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</a:endParaRPr>
          </a:p>
        </p:txBody>
      </p:sp>
      <p:pic>
        <p:nvPicPr>
          <p:cNvPr id="8090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08" grpId="0"/>
      <p:bldP spid="5335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sz="4300" dirty="0" smtClean="0"/>
              <a:t>Un </a:t>
            </a:r>
            <a:r>
              <a:rPr lang="en-US" sz="4300" dirty="0" err="1" smtClean="0"/>
              <a:t>anniversario</a:t>
            </a:r>
            <a:r>
              <a:rPr lang="en-US" sz="4300" dirty="0" smtClean="0"/>
              <a:t> </a:t>
            </a:r>
            <a:r>
              <a:rPr lang="en-US" sz="4300" dirty="0" err="1" smtClean="0"/>
              <a:t>singolare</a:t>
            </a:r>
            <a:r>
              <a:rPr lang="en-US" sz="4300" dirty="0" smtClean="0"/>
              <a:t>:</a:t>
            </a:r>
            <a:br>
              <a:rPr lang="en-US" sz="4300" dirty="0" smtClean="0"/>
            </a:br>
            <a:r>
              <a:rPr lang="en-US" sz="4300" dirty="0" smtClean="0"/>
              <a:t>1859-2009</a:t>
            </a:r>
            <a:endParaRPr lang="en-US" sz="4300" dirty="0"/>
          </a:p>
        </p:txBody>
      </p:sp>
      <p:pic>
        <p:nvPicPr>
          <p:cNvPr id="7" name="Picture 6" descr="Poster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1" y="1524000"/>
            <a:ext cx="2667000" cy="3772574"/>
          </a:xfrm>
          <a:prstGeom prst="rect">
            <a:avLst/>
          </a:prstGeom>
        </p:spPr>
      </p:pic>
      <p:pic>
        <p:nvPicPr>
          <p:cNvPr id="10" name="Picture 9" descr="Pic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524000"/>
            <a:ext cx="2700514" cy="3810000"/>
          </a:xfrm>
          <a:prstGeom prst="rect">
            <a:avLst/>
          </a:prstGeom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2362200" y="914400"/>
            <a:ext cx="457200" cy="16002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3962400" y="914400"/>
            <a:ext cx="457200" cy="16002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9" name="Picture 8" descr="Picture 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1510078"/>
            <a:ext cx="3087540" cy="3844582"/>
          </a:xfrm>
          <a:prstGeom prst="rect">
            <a:avLst/>
          </a:prstGeom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6934200" y="2743200"/>
            <a:ext cx="457200" cy="16002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/>
          <p:cNvPicPr>
            <a:picLocks noChangeAspect="1" noChangeArrowheads="1"/>
          </p:cNvPicPr>
          <p:nvPr/>
        </p:nvPicPr>
        <p:blipFill>
          <a:blip r:embed="rId3"/>
          <a:srcRect t="6149" b="234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84" name="Rectangle 4"/>
          <p:cNvSpPr>
            <a:spLocks noChangeArrowheads="1"/>
          </p:cNvSpPr>
          <p:nvPr/>
        </p:nvSpPr>
        <p:spPr bwMode="auto">
          <a:xfrm>
            <a:off x="4114800" y="5181600"/>
            <a:ext cx="1878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kumimoji="1" lang="en-US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verme piatto</a:t>
            </a:r>
            <a:endParaRPr kumimoji="1" lang="es-ES_tradnl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532485" name="Rectangle 5"/>
          <p:cNvSpPr>
            <a:spLocks noChangeArrowheads="1"/>
          </p:cNvSpPr>
          <p:nvPr/>
        </p:nvSpPr>
        <p:spPr bwMode="auto">
          <a:xfrm>
            <a:off x="0" y="5534025"/>
            <a:ext cx="281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>
                <a:srgbClr val="FF1741"/>
              </a:buClr>
              <a:buSzPct val="120000"/>
              <a:defRPr/>
            </a:pPr>
            <a:r>
              <a:rPr kumimoji="1" lang="en-US" sz="2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Sono collegati ai muscoli attraverso dei filamenti neurali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381000" y="0"/>
            <a:ext cx="81375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kumimoji="1" lang="es-ES_tradnl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s-ES_tradnl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proto-cervelli negli invertebrati</a:t>
            </a:r>
          </a:p>
        </p:txBody>
      </p:sp>
      <p:pic>
        <p:nvPicPr>
          <p:cNvPr id="8295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5" grpId="0"/>
      <p:bldP spid="8294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762000"/>
            <a:ext cx="9067800" cy="1046440"/>
          </a:xfrm>
          <a:prstGeom prst="rect">
            <a:avLst/>
          </a:prstGeom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buClr>
                <a:srgbClr val="FF1741"/>
              </a:buClr>
              <a:buSzPct val="120000"/>
              <a:defRPr/>
            </a:pPr>
            <a:r>
              <a:rPr lang="en-US" sz="31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rPr>
              <a:t>L’evoluzione dei sistemi nervosi degli invertebrati e vertebrati: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Phylo brains.ai"/>
          <p:cNvPicPr>
            <a:picLocks noChangeAspect="1"/>
          </p:cNvPicPr>
          <p:nvPr/>
        </p:nvPicPr>
        <p:blipFill>
          <a:blip r:embed="rId4"/>
          <a:srcRect l="4636" t="19846" r="3333" b="48581"/>
          <a:stretch>
            <a:fillRect/>
          </a:stretch>
        </p:blipFill>
        <p:spPr bwMode="auto">
          <a:xfrm>
            <a:off x="152400" y="2362200"/>
            <a:ext cx="8991600" cy="260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81000" y="53340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FF1741"/>
              </a:buClr>
              <a:buSzPct val="120000"/>
              <a:defRPr/>
            </a:pPr>
            <a:r>
              <a:rPr lang="en-US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rPr>
              <a:t>ci permette fare una domanda:</a:t>
            </a:r>
            <a:endParaRPr lang="en-US"/>
          </a:p>
          <a:p>
            <a:pPr algn="ctr" eaLnBrk="1" hangingPunct="1">
              <a:buClr>
                <a:srgbClr val="FF1741"/>
              </a:buClr>
              <a:buSzPct val="120000"/>
              <a:defRPr/>
            </a:pPr>
            <a:r>
              <a:rPr lang="en-US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rPr>
              <a:t>Sarebbe inevitabile l’evoluzione dei cervelli?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 l="2016" t="37711" r="357" b="1900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" name="Rectangle 7"/>
          <p:cNvSpPr/>
          <p:nvPr/>
        </p:nvSpPr>
        <p:spPr>
          <a:xfrm rot="1908705">
            <a:off x="902285" y="3225505"/>
            <a:ext cx="6904454" cy="684803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just" eaLnBrk="1" hangingPunct="1">
              <a:lnSpc>
                <a:spcPct val="90000"/>
              </a:lnSpc>
              <a:buClr>
                <a:srgbClr val="CD2F3B"/>
              </a:buClr>
              <a:buSzPct val="120000"/>
              <a:defRPr/>
            </a:pPr>
            <a:r>
              <a:rPr lang="en-US" sz="42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Handwriting"/>
                <a:cs typeface="Lucida Handwriting"/>
              </a:rPr>
              <a:t>L’equazione</a:t>
            </a:r>
            <a:r>
              <a:rPr lang="en-US" sz="4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Handwriting"/>
                <a:cs typeface="Lucida Handwriting"/>
              </a:rPr>
              <a:t> </a:t>
            </a:r>
            <a:r>
              <a:rPr lang="en-US" sz="42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Handwriting"/>
                <a:cs typeface="Lucida Handwriting"/>
              </a:rPr>
              <a:t>di</a:t>
            </a:r>
            <a:r>
              <a:rPr lang="en-US" sz="4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Handwriting"/>
                <a:cs typeface="Lucida Handwriting"/>
              </a:rPr>
              <a:t> Drake</a:t>
            </a:r>
            <a:endParaRPr lang="en-US" sz="4200" dirty="0">
              <a:solidFill>
                <a:srgbClr val="FFFFFF"/>
              </a:solidFill>
              <a:latin typeface="Lucida Handwriting"/>
              <a:cs typeface="Lucida Handwriting"/>
            </a:endParaRPr>
          </a:p>
        </p:txBody>
      </p:sp>
      <p:pic>
        <p:nvPicPr>
          <p:cNvPr id="7" name="Picture 6" descr="DrakeAGH.jpg"/>
          <p:cNvPicPr>
            <a:picLocks noChangeAspect="1"/>
          </p:cNvPicPr>
          <p:nvPr/>
        </p:nvPicPr>
        <p:blipFill>
          <a:blip r:embed="rId4"/>
          <a:srcRect l="24553" r="26411" b="19760"/>
          <a:stretch>
            <a:fillRect/>
          </a:stretch>
        </p:blipFill>
        <p:spPr bwMode="auto">
          <a:xfrm>
            <a:off x="6197600" y="0"/>
            <a:ext cx="294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81400" y="0"/>
            <a:ext cx="27257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b="0">
                <a:solidFill>
                  <a:srgbClr val="FFFFFF"/>
                </a:solidFill>
              </a:rPr>
              <a:t>Frank Drake, ICTP, </a:t>
            </a:r>
          </a:p>
          <a:p>
            <a:pPr algn="ctr"/>
            <a:r>
              <a:rPr lang="it-IT" sz="1800" b="0">
                <a:solidFill>
                  <a:srgbClr val="FFFFFF"/>
                </a:solidFill>
              </a:rPr>
              <a:t>CIFT, Trieste, 1995-2003</a:t>
            </a:r>
          </a:p>
          <a:p>
            <a:pPr algn="ctr"/>
            <a:r>
              <a:rPr lang="it-IT" sz="1800" b="0">
                <a:solidFill>
                  <a:srgbClr val="FFFFFF"/>
                </a:solidFill>
              </a:rPr>
              <a:t>CIFT, Caracas, 1999</a:t>
            </a:r>
            <a:endParaRPr lang="en-US" sz="1800" b="0">
              <a:solidFill>
                <a:srgbClr val="FFFFFF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K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48200"/>
            <a:ext cx="2362200" cy="2229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23000"/>
            <a:ext cx="2362200" cy="6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s_02.jpg"/>
          <p:cNvPicPr>
            <a:picLocks noChangeAspect="1"/>
          </p:cNvPicPr>
          <p:nvPr/>
        </p:nvPicPr>
        <p:blipFill>
          <a:blip r:embed="rId2"/>
          <a:srcRect t="22446" r="826" b="181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304800"/>
            <a:ext cx="9067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Possiamo scoprire l’evoluzione di altri essere intelligenti al di là de la Terra</a:t>
            </a:r>
            <a:endParaRPr lang="it-IT" sz="2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ture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057400"/>
            <a:ext cx="4723892" cy="27752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5334000"/>
            <a:ext cx="8915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Non saremo soli noi, i discendenti della gente della notra regione </a:t>
            </a:r>
            <a:r>
              <a:rPr lang="en-US" sz="2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–</a:t>
            </a:r>
            <a:r>
              <a:rPr lang="it-IT" sz="2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Visogliano </a:t>
            </a:r>
            <a:r>
              <a:rPr lang="en-US" sz="2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–</a:t>
            </a:r>
            <a:r>
              <a:rPr lang="it-IT" sz="2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2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chi</a:t>
            </a:r>
            <a:r>
              <a:rPr lang="it-IT" sz="2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ci fara’ comprendere </a:t>
            </a:r>
          </a:p>
          <a:p>
            <a:pPr algn="ctr">
              <a:defRPr/>
            </a:pPr>
            <a:r>
              <a:rPr lang="it-IT" sz="2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cosa vuol dire essere umani</a:t>
            </a:r>
            <a:endParaRPr lang="it-IT" sz="2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s_02.jpg"/>
          <p:cNvPicPr>
            <a:picLocks noChangeAspect="1"/>
          </p:cNvPicPr>
          <p:nvPr/>
        </p:nvPicPr>
        <p:blipFill>
          <a:blip r:embed="rId2"/>
          <a:srcRect t="22446" r="826" b="181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0"/>
            <a:ext cx="8305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La </a:t>
            </a:r>
            <a:r>
              <a:rPr lang="en-US" dirty="0" err="1" smtClean="0">
                <a:solidFill>
                  <a:schemeClr val="accent1"/>
                </a:solidFill>
              </a:rPr>
              <a:t>mostra</a:t>
            </a:r>
            <a:r>
              <a:rPr lang="en-US" dirty="0" smtClean="0">
                <a:solidFill>
                  <a:schemeClr val="accent1"/>
                </a:solidFill>
              </a:rPr>
              <a:t> del Centro </a:t>
            </a:r>
            <a:r>
              <a:rPr lang="en-US" dirty="0" err="1" smtClean="0">
                <a:solidFill>
                  <a:schemeClr val="accent1"/>
                </a:solidFill>
              </a:rPr>
              <a:t>di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Fisica</a:t>
            </a:r>
            <a:r>
              <a:rPr lang="en-US" dirty="0" smtClean="0">
                <a:solidFill>
                  <a:schemeClr val="accent1"/>
                </a:solidFill>
              </a:rPr>
              <a:t> ha </a:t>
            </a:r>
            <a:r>
              <a:rPr lang="en-US" dirty="0" err="1" smtClean="0">
                <a:solidFill>
                  <a:schemeClr val="accent1"/>
                </a:solidFill>
              </a:rPr>
              <a:t>inserito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fossili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soltanto</a:t>
            </a:r>
            <a:r>
              <a:rPr lang="en-US" dirty="0" smtClean="0">
                <a:solidFill>
                  <a:schemeClr val="accent1"/>
                </a:solidFill>
              </a:rPr>
              <a:t> del </a:t>
            </a:r>
            <a:r>
              <a:rPr lang="en-US" dirty="0" err="1" smtClean="0">
                <a:solidFill>
                  <a:schemeClr val="accent1"/>
                </a:solidFill>
              </a:rPr>
              <a:t>periodo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che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Charles Robert</a:t>
            </a:r>
            <a:r>
              <a:rPr lang="en-US" dirty="0" smtClean="0">
                <a:solidFill>
                  <a:schemeClr val="accent1"/>
                </a:solidFill>
              </a:rPr>
              <a:t> Darwin </a:t>
            </a:r>
            <a:r>
              <a:rPr lang="en-US" dirty="0" err="1" smtClean="0">
                <a:solidFill>
                  <a:schemeClr val="accent1"/>
                </a:solidFill>
              </a:rPr>
              <a:t>conosceva nel lontano 1859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8674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Darwin non </a:t>
            </a:r>
            <a:r>
              <a:rPr lang="en-US" dirty="0" err="1" smtClean="0">
                <a:solidFill>
                  <a:schemeClr val="accent1"/>
                </a:solidFill>
              </a:rPr>
              <a:t>conosceva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fossili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più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antichi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dalla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decima</a:t>
            </a:r>
            <a:r>
              <a:rPr lang="en-US" dirty="0" smtClean="0">
                <a:solidFill>
                  <a:schemeClr val="accent1"/>
                </a:solidFill>
              </a:rPr>
              <a:t> parte </a:t>
            </a:r>
            <a:r>
              <a:rPr lang="en-US" dirty="0" err="1" smtClean="0">
                <a:solidFill>
                  <a:schemeClr val="accent1"/>
                </a:solidFill>
              </a:rPr>
              <a:t>della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storia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della</a:t>
            </a:r>
            <a:r>
              <a:rPr lang="en-US" dirty="0" smtClean="0">
                <a:solidFill>
                  <a:schemeClr val="accent1"/>
                </a:solidFill>
              </a:rPr>
              <a:t> Terra</a:t>
            </a:r>
          </a:p>
        </p:txBody>
      </p:sp>
      <p:pic>
        <p:nvPicPr>
          <p:cNvPr id="7" name="Picture 6" descr="Charles_Darw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295400"/>
            <a:ext cx="3200400" cy="4107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eLi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296400" cy="69234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2767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L’albero della vita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 primavera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Lif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06970"/>
            <a:ext cx="9220200" cy="69649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2767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L’albero della vita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nell’inverno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600" y="4343400"/>
            <a:ext cx="1536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 radice</a:t>
            </a:r>
            <a:endParaRPr lang="en-US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380832" y="2467768"/>
            <a:ext cx="2743200" cy="24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/>
          <a:srcRect l="17008" t="56667" r="53279" b="14167"/>
          <a:stretch>
            <a:fillRect/>
          </a:stretch>
        </p:blipFill>
        <p:spPr bwMode="auto">
          <a:xfrm>
            <a:off x="762000" y="5334000"/>
            <a:ext cx="1676400" cy="121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/>
          <a:srcRect l="17008" t="56667" r="53279" b="14167"/>
          <a:stretch>
            <a:fillRect/>
          </a:stretch>
        </p:blipFill>
        <p:spPr bwMode="auto">
          <a:xfrm>
            <a:off x="5715000" y="4267200"/>
            <a:ext cx="1395596" cy="101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875632" y="2239168"/>
            <a:ext cx="2743200" cy="24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364710">
            <a:off x="4855115" y="5565636"/>
            <a:ext cx="3828003" cy="25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 l="14754" t="52222" r="57377" b="10000"/>
          <a:stretch>
            <a:fillRect/>
          </a:stretch>
        </p:blipFill>
        <p:spPr bwMode="auto">
          <a:xfrm>
            <a:off x="1371600" y="3581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524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0" dirty="0" smtClean="0">
                <a:solidFill>
                  <a:srgbClr val="FFFFFF"/>
                </a:solidFill>
              </a:rPr>
              <a:t>Possiamo comprendere l’origine della radice di nostro albero della vita?  </a:t>
            </a:r>
            <a:endParaRPr lang="en-US" sz="3000" b="0" dirty="0" err="1" smtClean="0">
              <a:solidFill>
                <a:srgbClr val="FFFFFF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3400" y="1447800"/>
            <a:ext cx="777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0" dirty="0" err="1" smtClean="0">
                <a:solidFill>
                  <a:srgbClr val="FFFFFF"/>
                </a:solidFill>
              </a:rPr>
              <a:t>Potrebbe la radice fiorire altrove</a:t>
            </a:r>
            <a:r>
              <a:rPr lang="en-US" sz="3000" b="0" dirty="0" smtClean="0">
                <a:solidFill>
                  <a:srgbClr val="FFFFFF"/>
                </a:solidFill>
              </a:rPr>
              <a:t>?</a:t>
            </a:r>
            <a:endParaRPr lang="en-US" sz="3000"/>
          </a:p>
        </p:txBody>
      </p:sp>
      <p:sp>
        <p:nvSpPr>
          <p:cNvPr id="8" name="Rectangle 7"/>
          <p:cNvSpPr/>
          <p:nvPr/>
        </p:nvSpPr>
        <p:spPr>
          <a:xfrm>
            <a:off x="228600" y="2514600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0" dirty="0" err="1" smtClean="0">
                <a:solidFill>
                  <a:srgbClr val="FFFFFF"/>
                </a:solidFill>
              </a:rPr>
              <a:t>Cominciamo con la piu’ piccola manifestazione della vita terrestre</a:t>
            </a:r>
            <a:endParaRPr lang="en-US" sz="3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"/>
        <a:cs typeface=""/>
      </a:majorFont>
      <a:minorFont>
        <a:latin typeface="Palat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ppunti">
  <a:themeElements>
    <a:clrScheme name="Appunti 3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F4EAC9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Appunti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lnDef>
  </a:objectDefaults>
  <a:extraClrSchemeLst>
    <a:extraClrScheme>
      <a:clrScheme name="Appunti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unti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unti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2004:Modelli:Presentazioni:Strutture:Appunti</Template>
  <TotalTime>9484</TotalTime>
  <Words>1317</Words>
  <Application>Microsoft PowerPoint</Application>
  <PresentationFormat>On-screen Show (4:3)</PresentationFormat>
  <Paragraphs>259</Paragraphs>
  <Slides>44</Slides>
  <Notes>23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Stream</vt:lpstr>
      <vt:lpstr>Appunti</vt:lpstr>
      <vt:lpstr>  </vt:lpstr>
      <vt:lpstr>Un anniversario singolare: 1859-2009</vt:lpstr>
      <vt:lpstr>Un anniversario singolare: 1859-2009</vt:lpstr>
      <vt:lpstr>Un anniversario singolare: 1859-2009</vt:lpstr>
      <vt:lpstr>Slide 5</vt:lpstr>
      <vt:lpstr>Slide 6</vt:lpstr>
      <vt:lpstr>Slide 7</vt:lpstr>
      <vt:lpstr>Slide 8</vt:lpstr>
      <vt:lpstr>  </vt:lpstr>
      <vt:lpstr>  </vt:lpstr>
      <vt:lpstr>  </vt:lpstr>
      <vt:lpstr>Cos’è l’astrobiologia?</vt:lpstr>
      <vt:lpstr>Slide 13</vt:lpstr>
      <vt:lpstr>Slide 14</vt:lpstr>
      <vt:lpstr>Come  ha cominciato la vita sulla Terra?</vt:lpstr>
      <vt:lpstr>Slide 16</vt:lpstr>
      <vt:lpstr>Cos’è l’astrobiologia?</vt:lpstr>
      <vt:lpstr>Slide 18</vt:lpstr>
      <vt:lpstr>Slide 19</vt:lpstr>
      <vt:lpstr>Slide 20</vt:lpstr>
      <vt:lpstr>Slide 21</vt:lpstr>
      <vt:lpstr>Slide 22</vt:lpstr>
      <vt:lpstr>Slide 23</vt:lpstr>
      <vt:lpstr>  </vt:lpstr>
      <vt:lpstr>  </vt:lpstr>
      <vt:lpstr>  </vt:lpstr>
      <vt:lpstr>  </vt:lpstr>
      <vt:lpstr>  </vt:lpstr>
      <vt:lpstr>Slide 29</vt:lpstr>
      <vt:lpstr>Slide 30</vt:lpstr>
      <vt:lpstr>Slide 31</vt:lpstr>
      <vt:lpstr>Slide 32</vt:lpstr>
      <vt:lpstr>Slide 33</vt:lpstr>
      <vt:lpstr>Cos’è l’astrobiologia?</vt:lpstr>
      <vt:lpstr>Slide 35</vt:lpstr>
      <vt:lpstr>Cos’è l’astrobiologia?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Abdus Salam ICTP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Administrative Computer Section</dc:creator>
  <cp:lastModifiedBy>ICTS</cp:lastModifiedBy>
  <cp:revision>1110</cp:revision>
  <cp:lastPrinted>2009-04-27T09:50:48Z</cp:lastPrinted>
  <dcterms:created xsi:type="dcterms:W3CDTF">2009-12-02T08:01:40Z</dcterms:created>
  <dcterms:modified xsi:type="dcterms:W3CDTF">2009-12-02T08:05:24Z</dcterms:modified>
</cp:coreProperties>
</file>